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xml" ContentType="application/vnd.openxmlformats-officedocument.presentationml.notesSlide+xml"/>
  <Override PartName="/ppt/tags/tag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8" r:id="rId3"/>
    <p:sldId id="259" r:id="rId4"/>
    <p:sldId id="275" r:id="rId5"/>
    <p:sldId id="262" r:id="rId6"/>
    <p:sldId id="290" r:id="rId7"/>
    <p:sldId id="260" r:id="rId8"/>
    <p:sldId id="263" r:id="rId9"/>
    <p:sldId id="261" r:id="rId10"/>
    <p:sldId id="314" r:id="rId11"/>
    <p:sldId id="304" r:id="rId12"/>
    <p:sldId id="305" r:id="rId13"/>
    <p:sldId id="306" r:id="rId14"/>
    <p:sldId id="308" r:id="rId15"/>
    <p:sldId id="309" r:id="rId16"/>
    <p:sldId id="312" r:id="rId17"/>
    <p:sldId id="311"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等线" panose="02010600030101010101" pitchFamily="2" charset="-122"/>
      <p:regular r:id="rId26"/>
      <p:bold r:id="rId27"/>
    </p:embeddedFont>
    <p:embeddedFont>
      <p:font typeface="等线 Light" panose="02010600030101010101" pitchFamily="2" charset="-122"/>
      <p:regular r:id="rId28"/>
    </p:embeddedFont>
    <p:embeddedFont>
      <p:font typeface="方正舒体" panose="02010601030101010101" pitchFamily="2" charset="-122"/>
      <p:regular r:id="rId29"/>
    </p:embeddedFont>
    <p:embeddedFont>
      <p:font typeface="仿宋" panose="02010609060101010101" pitchFamily="49" charset="-122"/>
      <p:regular r:id="rId30"/>
    </p:embeddedFont>
    <p:embeddedFont>
      <p:font typeface="华文新魏" panose="02010800040101010101" pitchFamily="2" charset="-122"/>
      <p:regular r:id="rId31"/>
    </p:embeddedFont>
    <p:embeddedFont>
      <p:font typeface="华文行楷" panose="02010800040101010101" pitchFamily="2" charset="-122"/>
      <p:regular r:id="rId32"/>
    </p:embeddedFont>
    <p:embeddedFont>
      <p:font typeface="微软雅黑" panose="020B0503020204020204" pitchFamily="34" charset="-122"/>
      <p:regular r:id="rId33"/>
      <p:bold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0">
          <p15:clr>
            <a:srgbClr val="A4A3A4"/>
          </p15:clr>
        </p15:guide>
        <p15:guide id="2" pos="3894">
          <p15:clr>
            <a:srgbClr val="A4A3A4"/>
          </p15:clr>
        </p15:guide>
        <p15:guide id="3" orient="horz" pos="434">
          <p15:clr>
            <a:srgbClr val="A4A3A4"/>
          </p15:clr>
        </p15:guide>
        <p15:guide id="4" orient="horz" pos="3730">
          <p15:clr>
            <a:srgbClr val="A4A3A4"/>
          </p15:clr>
        </p15:guide>
        <p15:guide id="5" pos="270">
          <p15:clr>
            <a:srgbClr val="A4A3A4"/>
          </p15:clr>
        </p15:guide>
        <p15:guide id="6" pos="73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71A8"/>
    <a:srgbClr val="1C6B93"/>
    <a:srgbClr val="E6EDF5"/>
    <a:srgbClr val="FDD193"/>
    <a:srgbClr val="FBAD40"/>
    <a:srgbClr val="2E3A49"/>
    <a:srgbClr val="2E75B6"/>
    <a:srgbClr val="1FAC9E"/>
    <a:srgbClr val="FDE553"/>
    <a:srgbClr val="F8F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4" autoAdjust="0"/>
    <p:restoredTop sz="94660"/>
  </p:normalViewPr>
  <p:slideViewPr>
    <p:cSldViewPr snapToGrid="0" showGuides="1">
      <p:cViewPr varScale="1">
        <p:scale>
          <a:sx n="66" d="100"/>
          <a:sy n="66" d="100"/>
        </p:scale>
        <p:origin x="48" y="134"/>
      </p:cViewPr>
      <p:guideLst>
        <p:guide orient="horz" pos="2120"/>
        <p:guide pos="3894"/>
        <p:guide orient="horz" pos="434"/>
        <p:guide orient="horz" pos="3730"/>
        <p:guide pos="270"/>
        <p:guide pos="73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3367E04-C21E-438D-A969-32F32BE1B42F}" type="datetimeFigureOut">
              <a:rPr lang="zh-CN" altLang="en-US" smtClean="0"/>
              <a:t>2021/12/11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3367E04-C21E-438D-A969-32F32BE1B42F}" type="datetimeFigureOut">
              <a:rPr lang="zh-CN" altLang="en-US" smtClean="0"/>
              <a:t>2021/12/11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3367E04-C21E-438D-A969-32F32BE1B42F}" type="datetimeFigureOut">
              <a:rPr lang="zh-CN" altLang="en-US" smtClean="0"/>
              <a:t>2021/12/11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3367E04-C21E-438D-A969-32F32BE1B42F}" type="datetimeFigureOut">
              <a:rPr lang="zh-CN" altLang="en-US" smtClean="0"/>
              <a:t>2021/12/11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3367E04-C21E-438D-A969-32F32BE1B42F}" type="datetimeFigureOut">
              <a:rPr lang="zh-CN" altLang="en-US" smtClean="0"/>
              <a:t>2021/12/11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3367E04-C21E-438D-A969-32F32BE1B42F}" type="datetimeFigureOut">
              <a:rPr lang="zh-CN" altLang="en-US" smtClean="0"/>
              <a:t>2021/12/11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3367E04-C21E-438D-A969-32F32BE1B42F}" type="datetimeFigureOut">
              <a:rPr lang="zh-CN" altLang="en-US" smtClean="0"/>
              <a:t>2021/12/11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367E04-C21E-438D-A969-32F32BE1B42F}" type="datetimeFigureOut">
              <a:rPr lang="zh-CN" altLang="en-US" smtClean="0"/>
              <a:t>2021/12/11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367E04-C21E-438D-A969-32F32BE1B42F}" type="datetimeFigureOut">
              <a:rPr lang="zh-CN" altLang="en-US" smtClean="0"/>
              <a:t>2021/12/11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3367E04-C21E-438D-A969-32F32BE1B42F}" type="datetimeFigureOut">
              <a:rPr lang="zh-CN" altLang="en-US" smtClean="0"/>
              <a:t>2021/12/11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3367E04-C21E-438D-A969-32F32BE1B42F}" type="datetimeFigureOut">
              <a:rPr lang="zh-CN" altLang="en-US" smtClean="0"/>
              <a:t>2021/12/11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67E04-C21E-438D-A969-32F32BE1B42F}" type="datetimeFigureOut">
              <a:rPr lang="zh-CN" altLang="en-US" smtClean="0"/>
              <a:t>2021/12/11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3E9294-A6F3-4EAE-B426-A125EBC357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27.jpeg"/><Relationship Id="rId3" Type="http://schemas.openxmlformats.org/officeDocument/2006/relationships/tags" Target="../tags/tag56.xml"/><Relationship Id="rId7" Type="http://schemas.openxmlformats.org/officeDocument/2006/relationships/slideLayout" Target="../slideLayouts/slideLayout7.xml"/><Relationship Id="rId12" Type="http://schemas.openxmlformats.org/officeDocument/2006/relationships/image" Target="../media/image26.jpe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25.jpeg"/><Relationship Id="rId5" Type="http://schemas.openxmlformats.org/officeDocument/2006/relationships/tags" Target="../tags/tag58.xml"/><Relationship Id="rId10" Type="http://schemas.openxmlformats.org/officeDocument/2006/relationships/image" Target="../media/image24.jpeg"/><Relationship Id="rId4" Type="http://schemas.openxmlformats.org/officeDocument/2006/relationships/tags" Target="../tags/tag57.xml"/><Relationship Id="rId9"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2.jpeg"/><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8.pn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slideLayout" Target="../slideLayouts/slideLayout7.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tags" Target="../tags/tag44.xml"/><Relationship Id="rId26" Type="http://schemas.openxmlformats.org/officeDocument/2006/relationships/image" Target="../media/image13.jpeg"/><Relationship Id="rId3" Type="http://schemas.openxmlformats.org/officeDocument/2006/relationships/tags" Target="../tags/tag29.xml"/><Relationship Id="rId21" Type="http://schemas.openxmlformats.org/officeDocument/2006/relationships/tags" Target="../tags/tag47.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image" Target="../media/image12.jpeg"/><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29" Type="http://schemas.openxmlformats.org/officeDocument/2006/relationships/image" Target="../media/image16.jpe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image" Target="../media/image11.png"/><Relationship Id="rId32" Type="http://schemas.openxmlformats.org/officeDocument/2006/relationships/image" Target="../media/image19.jpeg"/><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image" Target="../media/image2.jpeg"/><Relationship Id="rId28" Type="http://schemas.openxmlformats.org/officeDocument/2006/relationships/image" Target="../media/image15.svg"/><Relationship Id="rId10" Type="http://schemas.openxmlformats.org/officeDocument/2006/relationships/tags" Target="../tags/tag36.xml"/><Relationship Id="rId19" Type="http://schemas.openxmlformats.org/officeDocument/2006/relationships/tags" Target="../tags/tag45.xml"/><Relationship Id="rId31" Type="http://schemas.openxmlformats.org/officeDocument/2006/relationships/image" Target="../media/image18.jpe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slideLayout" Target="../slideLayouts/slideLayout7.xml"/><Relationship Id="rId27" Type="http://schemas.openxmlformats.org/officeDocument/2006/relationships/image" Target="../media/image14.png"/><Relationship Id="rId30" Type="http://schemas.openxmlformats.org/officeDocument/2006/relationships/image" Target="../media/image17.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23.jpeg"/><Relationship Id="rId3" Type="http://schemas.openxmlformats.org/officeDocument/2006/relationships/tags" Target="../tags/tag50.xml"/><Relationship Id="rId7" Type="http://schemas.openxmlformats.org/officeDocument/2006/relationships/slideLayout" Target="../slideLayouts/slideLayout7.xml"/><Relationship Id="rId12" Type="http://schemas.openxmlformats.org/officeDocument/2006/relationships/image" Target="../media/image22.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21.jpeg"/><Relationship Id="rId5" Type="http://schemas.openxmlformats.org/officeDocument/2006/relationships/tags" Target="../tags/tag52.xml"/><Relationship Id="rId10" Type="http://schemas.openxmlformats.org/officeDocument/2006/relationships/image" Target="../media/image20.jpeg"/><Relationship Id="rId4" Type="http://schemas.openxmlformats.org/officeDocument/2006/relationships/tags" Target="../tags/tag51.xml"/><Relationship Id="rId9"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6643" r="-1937" b="3077"/>
          <a:stretch>
            <a:fillRect/>
          </a:stretch>
        </p:blipFill>
        <p:spPr>
          <a:xfrm>
            <a:off x="4485005" y="777240"/>
            <a:ext cx="5164455" cy="4573270"/>
          </a:xfrm>
          <a:prstGeom prst="rect">
            <a:avLst/>
          </a:prstGeom>
        </p:spPr>
      </p:pic>
      <p:sp>
        <p:nvSpPr>
          <p:cNvPr id="6" name="直角三角形 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H="1">
            <a:off x="9874250" y="3784600"/>
            <a:ext cx="2317750" cy="140533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309022" y="4305300"/>
            <a:ext cx="2317750" cy="1405332"/>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17522" y="127000"/>
            <a:ext cx="3165523" cy="1721109"/>
            <a:chOff x="117522" y="127000"/>
            <a:chExt cx="3165523" cy="1721109"/>
          </a:xfrm>
        </p:grpSpPr>
        <p:cxnSp>
          <p:nvCxnSpPr>
            <p:cNvPr id="55" name="直接连接符 54"/>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427344" y="4635934"/>
            <a:ext cx="8059758" cy="1107996"/>
          </a:xfrm>
          <a:prstGeom prst="rect">
            <a:avLst/>
          </a:prstGeom>
          <a:noFill/>
        </p:spPr>
        <p:txBody>
          <a:bodyPr wrap="square" rtlCol="0">
            <a:spAutoFit/>
          </a:bodyPr>
          <a:lstStyle/>
          <a:p>
            <a:pPr algn="ctr"/>
            <a:r>
              <a:rPr lang="zh-CN" altLang="en-US" sz="6600" b="1" kern="100" dirty="0">
                <a:latin typeface="微软雅黑" panose="020B0503020204020204" pitchFamily="34" charset="-122"/>
                <a:ea typeface="微软雅黑" panose="020B0503020204020204" pitchFamily="34" charset="-122"/>
                <a:cs typeface="+mn-ea"/>
              </a:rPr>
              <a:t>学业发展与支持中心</a:t>
            </a:r>
          </a:p>
        </p:txBody>
      </p:sp>
      <p:grpSp>
        <p:nvGrpSpPr>
          <p:cNvPr id="90" name="组合 89"/>
          <p:cNvGrpSpPr/>
          <p:nvPr/>
        </p:nvGrpSpPr>
        <p:grpSpPr>
          <a:xfrm>
            <a:off x="11033125" y="592751"/>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6153"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8284845" y="4450715"/>
            <a:ext cx="2444750" cy="24250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193405" y="4829175"/>
            <a:ext cx="3883025" cy="1925320"/>
            <a:chOff x="13085" y="5960"/>
            <a:chExt cx="6115" cy="3032"/>
          </a:xfrm>
        </p:grpSpPr>
        <p:cxnSp>
          <p:nvCxnSpPr>
            <p:cNvPr id="31" name="直接连接符 30"/>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sp>
        <p:nvSpPr>
          <p:cNvPr id="18" name="Freeform 5"/>
          <p:cNvSpPr>
            <a:spLocks noEditPoints="1"/>
          </p:cNvSpPr>
          <p:nvPr/>
        </p:nvSpPr>
        <p:spPr bwMode="auto">
          <a:xfrm>
            <a:off x="5770156" y="3112817"/>
            <a:ext cx="632366" cy="632366"/>
          </a:xfrm>
          <a:custGeom>
            <a:avLst/>
            <a:gdLst>
              <a:gd name="T0" fmla="*/ 1609 w 3276"/>
              <a:gd name="T1" fmla="*/ 2326 h 3276"/>
              <a:gd name="T2" fmla="*/ 1452 w 3276"/>
              <a:gd name="T3" fmla="*/ 2366 h 3276"/>
              <a:gd name="T4" fmla="*/ 1992 w 3276"/>
              <a:gd name="T5" fmla="*/ 3034 h 3276"/>
              <a:gd name="T6" fmla="*/ 2250 w 3276"/>
              <a:gd name="T7" fmla="*/ 3118 h 3276"/>
              <a:gd name="T8" fmla="*/ 2851 w 3276"/>
              <a:gd name="T9" fmla="*/ 2486 h 3276"/>
              <a:gd name="T10" fmla="*/ 2514 w 3276"/>
              <a:gd name="T11" fmla="*/ 1575 h 3276"/>
              <a:gd name="T12" fmla="*/ 2176 w 3276"/>
              <a:gd name="T13" fmla="*/ 2486 h 3276"/>
              <a:gd name="T14" fmla="*/ 2056 w 3276"/>
              <a:gd name="T15" fmla="*/ 2683 h 3276"/>
              <a:gd name="T16" fmla="*/ 2514 w 3276"/>
              <a:gd name="T17" fmla="*/ 2611 h 3276"/>
              <a:gd name="T18" fmla="*/ 3174 w 3276"/>
              <a:gd name="T19" fmla="*/ 3276 h 3276"/>
              <a:gd name="T20" fmla="*/ 2851 w 3276"/>
              <a:gd name="T21" fmla="*/ 2486 h 3276"/>
              <a:gd name="T22" fmla="*/ 2199 w 3276"/>
              <a:gd name="T23" fmla="*/ 2093 h 3276"/>
              <a:gd name="T24" fmla="*/ 2828 w 3276"/>
              <a:gd name="T25" fmla="*/ 2093 h 3276"/>
              <a:gd name="T26" fmla="*/ 2575 w 3276"/>
              <a:gd name="T27" fmla="*/ 1216 h 3276"/>
              <a:gd name="T28" fmla="*/ 641 w 3276"/>
              <a:gd name="T29" fmla="*/ 1121 h 3276"/>
              <a:gd name="T30" fmla="*/ 641 w 3276"/>
              <a:gd name="T31" fmla="*/ 1318 h 3276"/>
              <a:gd name="T32" fmla="*/ 2575 w 3276"/>
              <a:gd name="T33" fmla="*/ 1216 h 3276"/>
              <a:gd name="T34" fmla="*/ 521 w 3276"/>
              <a:gd name="T35" fmla="*/ 3066 h 3276"/>
              <a:gd name="T36" fmla="*/ 206 w 3276"/>
              <a:gd name="T37" fmla="*/ 508 h 3276"/>
              <a:gd name="T38" fmla="*/ 2620 w 3276"/>
              <a:gd name="T39" fmla="*/ 195 h 3276"/>
              <a:gd name="T40" fmla="*/ 2863 w 3276"/>
              <a:gd name="T41" fmla="*/ 1343 h 3276"/>
              <a:gd name="T42" fmla="*/ 3076 w 3276"/>
              <a:gd name="T43" fmla="*/ 1343 h 3276"/>
              <a:gd name="T44" fmla="*/ 2627 w 3276"/>
              <a:gd name="T45" fmla="*/ 0 h 3276"/>
              <a:gd name="T46" fmla="*/ 0 w 3276"/>
              <a:gd name="T47" fmla="*/ 482 h 3276"/>
              <a:gd name="T48" fmla="*/ 508 w 3276"/>
              <a:gd name="T49" fmla="*/ 3268 h 3276"/>
              <a:gd name="T50" fmla="*/ 1677 w 3276"/>
              <a:gd name="T51" fmla="*/ 3174 h 3276"/>
              <a:gd name="T52" fmla="*/ 657 w 3276"/>
              <a:gd name="T53" fmla="*/ 1832 h 3276"/>
              <a:gd name="T54" fmla="*/ 657 w 3276"/>
              <a:gd name="T55" fmla="*/ 2042 h 3276"/>
              <a:gd name="T56" fmla="*/ 1631 w 3276"/>
              <a:gd name="T57" fmla="*/ 1946 h 3276"/>
              <a:gd name="T58" fmla="*/ 657 w 3276"/>
              <a:gd name="T59" fmla="*/ 1832 h 3276"/>
              <a:gd name="T60" fmla="*/ 641 w 3276"/>
              <a:gd name="T61" fmla="*/ 507 h 3276"/>
              <a:gd name="T62" fmla="*/ 641 w 3276"/>
              <a:gd name="T63" fmla="*/ 698 h 3276"/>
              <a:gd name="T64" fmla="*/ 2575 w 3276"/>
              <a:gd name="T65" fmla="*/ 596 h 3276"/>
              <a:gd name="T66" fmla="*/ 2515 w 3276"/>
              <a:gd name="T67" fmla="*/ 50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6" h="3276">
                <a:moveTo>
                  <a:pt x="2149" y="2882"/>
                </a:moveTo>
                <a:cubicBezTo>
                  <a:pt x="1609" y="2326"/>
                  <a:pt x="1609" y="2326"/>
                  <a:pt x="1609" y="2326"/>
                </a:cubicBezTo>
                <a:cubicBezTo>
                  <a:pt x="1576" y="2292"/>
                  <a:pt x="1522" y="2298"/>
                  <a:pt x="1498" y="2322"/>
                </a:cubicBezTo>
                <a:cubicBezTo>
                  <a:pt x="1452" y="2366"/>
                  <a:pt x="1452" y="2366"/>
                  <a:pt x="1452" y="2366"/>
                </a:cubicBezTo>
                <a:cubicBezTo>
                  <a:pt x="1432" y="2386"/>
                  <a:pt x="1411" y="2440"/>
                  <a:pt x="1452" y="2482"/>
                </a:cubicBezTo>
                <a:cubicBezTo>
                  <a:pt x="1493" y="2525"/>
                  <a:pt x="1992" y="3034"/>
                  <a:pt x="1992" y="3034"/>
                </a:cubicBezTo>
                <a:cubicBezTo>
                  <a:pt x="1992" y="3034"/>
                  <a:pt x="2221" y="3132"/>
                  <a:pt x="2233" y="3137"/>
                </a:cubicBezTo>
                <a:cubicBezTo>
                  <a:pt x="2245" y="3142"/>
                  <a:pt x="2255" y="3130"/>
                  <a:pt x="2250" y="3118"/>
                </a:cubicBezTo>
                <a:lnTo>
                  <a:pt x="2149" y="2882"/>
                </a:lnTo>
                <a:close/>
                <a:moveTo>
                  <a:pt x="2851" y="2486"/>
                </a:moveTo>
                <a:cubicBezTo>
                  <a:pt x="2966" y="2388"/>
                  <a:pt x="3032" y="2245"/>
                  <a:pt x="3032" y="2093"/>
                </a:cubicBezTo>
                <a:cubicBezTo>
                  <a:pt x="3032" y="1808"/>
                  <a:pt x="2799" y="1575"/>
                  <a:pt x="2514" y="1575"/>
                </a:cubicBezTo>
                <a:cubicBezTo>
                  <a:pt x="2228" y="1575"/>
                  <a:pt x="1995" y="1808"/>
                  <a:pt x="1995" y="2093"/>
                </a:cubicBezTo>
                <a:cubicBezTo>
                  <a:pt x="1995" y="2250"/>
                  <a:pt x="2066" y="2391"/>
                  <a:pt x="2176" y="2486"/>
                </a:cubicBezTo>
                <a:cubicBezTo>
                  <a:pt x="2144" y="2502"/>
                  <a:pt x="2113" y="2521"/>
                  <a:pt x="2083" y="2541"/>
                </a:cubicBezTo>
                <a:cubicBezTo>
                  <a:pt x="2036" y="2573"/>
                  <a:pt x="2025" y="2636"/>
                  <a:pt x="2056" y="2683"/>
                </a:cubicBezTo>
                <a:cubicBezTo>
                  <a:pt x="2088" y="2729"/>
                  <a:pt x="2152" y="2741"/>
                  <a:pt x="2198" y="2709"/>
                </a:cubicBezTo>
                <a:cubicBezTo>
                  <a:pt x="2291" y="2645"/>
                  <a:pt x="2401" y="2611"/>
                  <a:pt x="2514" y="2611"/>
                </a:cubicBezTo>
                <a:cubicBezTo>
                  <a:pt x="2821" y="2611"/>
                  <a:pt x="3072" y="2893"/>
                  <a:pt x="3072" y="3200"/>
                </a:cubicBezTo>
                <a:cubicBezTo>
                  <a:pt x="3072" y="3257"/>
                  <a:pt x="3117" y="3276"/>
                  <a:pt x="3174" y="3276"/>
                </a:cubicBezTo>
                <a:cubicBezTo>
                  <a:pt x="3230" y="3276"/>
                  <a:pt x="3276" y="3257"/>
                  <a:pt x="3276" y="3200"/>
                </a:cubicBezTo>
                <a:cubicBezTo>
                  <a:pt x="3276" y="2901"/>
                  <a:pt x="3102" y="2611"/>
                  <a:pt x="2851" y="2486"/>
                </a:cubicBezTo>
                <a:close/>
                <a:moveTo>
                  <a:pt x="2514" y="2408"/>
                </a:moveTo>
                <a:cubicBezTo>
                  <a:pt x="2340" y="2408"/>
                  <a:pt x="2199" y="2267"/>
                  <a:pt x="2199" y="2093"/>
                </a:cubicBezTo>
                <a:cubicBezTo>
                  <a:pt x="2199" y="1920"/>
                  <a:pt x="2340" y="1779"/>
                  <a:pt x="2514" y="1779"/>
                </a:cubicBezTo>
                <a:cubicBezTo>
                  <a:pt x="2687" y="1779"/>
                  <a:pt x="2828" y="1920"/>
                  <a:pt x="2828" y="2093"/>
                </a:cubicBezTo>
                <a:cubicBezTo>
                  <a:pt x="2828" y="2267"/>
                  <a:pt x="2687" y="2408"/>
                  <a:pt x="2514" y="2408"/>
                </a:cubicBezTo>
                <a:close/>
                <a:moveTo>
                  <a:pt x="2575" y="1216"/>
                </a:moveTo>
                <a:cubicBezTo>
                  <a:pt x="2575" y="1171"/>
                  <a:pt x="2549" y="1121"/>
                  <a:pt x="2515" y="1121"/>
                </a:cubicBezTo>
                <a:cubicBezTo>
                  <a:pt x="641" y="1121"/>
                  <a:pt x="641" y="1121"/>
                  <a:pt x="641" y="1121"/>
                </a:cubicBezTo>
                <a:cubicBezTo>
                  <a:pt x="607" y="1121"/>
                  <a:pt x="581" y="1171"/>
                  <a:pt x="581" y="1216"/>
                </a:cubicBezTo>
                <a:cubicBezTo>
                  <a:pt x="581" y="1261"/>
                  <a:pt x="607" y="1318"/>
                  <a:pt x="641" y="1318"/>
                </a:cubicBezTo>
                <a:cubicBezTo>
                  <a:pt x="2515" y="1318"/>
                  <a:pt x="2515" y="1318"/>
                  <a:pt x="2515" y="1318"/>
                </a:cubicBezTo>
                <a:cubicBezTo>
                  <a:pt x="2547" y="1318"/>
                  <a:pt x="2575" y="1261"/>
                  <a:pt x="2575" y="1216"/>
                </a:cubicBezTo>
                <a:close/>
                <a:moveTo>
                  <a:pt x="1606" y="3066"/>
                </a:moveTo>
                <a:cubicBezTo>
                  <a:pt x="521" y="3066"/>
                  <a:pt x="521" y="3066"/>
                  <a:pt x="521" y="3066"/>
                </a:cubicBezTo>
                <a:cubicBezTo>
                  <a:pt x="348" y="3066"/>
                  <a:pt x="206" y="2969"/>
                  <a:pt x="206" y="2786"/>
                </a:cubicBezTo>
                <a:cubicBezTo>
                  <a:pt x="206" y="508"/>
                  <a:pt x="206" y="508"/>
                  <a:pt x="206" y="508"/>
                </a:cubicBezTo>
                <a:cubicBezTo>
                  <a:pt x="206" y="325"/>
                  <a:pt x="348" y="195"/>
                  <a:pt x="521" y="195"/>
                </a:cubicBezTo>
                <a:cubicBezTo>
                  <a:pt x="2620" y="195"/>
                  <a:pt x="2620" y="195"/>
                  <a:pt x="2620" y="195"/>
                </a:cubicBezTo>
                <a:cubicBezTo>
                  <a:pt x="2793" y="195"/>
                  <a:pt x="2863" y="325"/>
                  <a:pt x="2863" y="508"/>
                </a:cubicBezTo>
                <a:cubicBezTo>
                  <a:pt x="2863" y="1343"/>
                  <a:pt x="2863" y="1343"/>
                  <a:pt x="2863" y="1343"/>
                </a:cubicBezTo>
                <a:cubicBezTo>
                  <a:pt x="2863" y="1384"/>
                  <a:pt x="2927" y="1418"/>
                  <a:pt x="2966" y="1418"/>
                </a:cubicBezTo>
                <a:cubicBezTo>
                  <a:pt x="3005" y="1418"/>
                  <a:pt x="3076" y="1384"/>
                  <a:pt x="3076" y="1343"/>
                </a:cubicBezTo>
                <a:cubicBezTo>
                  <a:pt x="3076" y="482"/>
                  <a:pt x="3076" y="482"/>
                  <a:pt x="3076" y="482"/>
                </a:cubicBezTo>
                <a:cubicBezTo>
                  <a:pt x="3076" y="217"/>
                  <a:pt x="2878" y="0"/>
                  <a:pt x="2627" y="0"/>
                </a:cubicBezTo>
                <a:cubicBezTo>
                  <a:pt x="456" y="0"/>
                  <a:pt x="456" y="0"/>
                  <a:pt x="456" y="0"/>
                </a:cubicBezTo>
                <a:cubicBezTo>
                  <a:pt x="205" y="0"/>
                  <a:pt x="0" y="217"/>
                  <a:pt x="0" y="482"/>
                </a:cubicBezTo>
                <a:cubicBezTo>
                  <a:pt x="0" y="2786"/>
                  <a:pt x="0" y="2786"/>
                  <a:pt x="0" y="2786"/>
                </a:cubicBezTo>
                <a:cubicBezTo>
                  <a:pt x="0" y="3051"/>
                  <a:pt x="257" y="3268"/>
                  <a:pt x="508" y="3268"/>
                </a:cubicBezTo>
                <a:cubicBezTo>
                  <a:pt x="1606" y="3268"/>
                  <a:pt x="1606" y="3268"/>
                  <a:pt x="1606" y="3268"/>
                </a:cubicBezTo>
                <a:cubicBezTo>
                  <a:pt x="1645" y="3268"/>
                  <a:pt x="1677" y="3215"/>
                  <a:pt x="1677" y="3174"/>
                </a:cubicBezTo>
                <a:cubicBezTo>
                  <a:pt x="1677" y="3132"/>
                  <a:pt x="1645" y="3066"/>
                  <a:pt x="1606" y="3066"/>
                </a:cubicBezTo>
                <a:close/>
                <a:moveTo>
                  <a:pt x="657" y="1832"/>
                </a:moveTo>
                <a:cubicBezTo>
                  <a:pt x="614" y="1832"/>
                  <a:pt x="579" y="1902"/>
                  <a:pt x="579" y="1946"/>
                </a:cubicBezTo>
                <a:cubicBezTo>
                  <a:pt x="579" y="1991"/>
                  <a:pt x="614" y="2042"/>
                  <a:pt x="657" y="2042"/>
                </a:cubicBezTo>
                <a:cubicBezTo>
                  <a:pt x="1553" y="2042"/>
                  <a:pt x="1553" y="2042"/>
                  <a:pt x="1553" y="2042"/>
                </a:cubicBezTo>
                <a:cubicBezTo>
                  <a:pt x="1596" y="2042"/>
                  <a:pt x="1631" y="1991"/>
                  <a:pt x="1631" y="1946"/>
                </a:cubicBezTo>
                <a:cubicBezTo>
                  <a:pt x="1631" y="1902"/>
                  <a:pt x="1596" y="1832"/>
                  <a:pt x="1553" y="1832"/>
                </a:cubicBezTo>
                <a:lnTo>
                  <a:pt x="657" y="1832"/>
                </a:lnTo>
                <a:close/>
                <a:moveTo>
                  <a:pt x="2515" y="507"/>
                </a:moveTo>
                <a:cubicBezTo>
                  <a:pt x="641" y="507"/>
                  <a:pt x="641" y="507"/>
                  <a:pt x="641" y="507"/>
                </a:cubicBezTo>
                <a:cubicBezTo>
                  <a:pt x="607" y="507"/>
                  <a:pt x="581" y="551"/>
                  <a:pt x="581" y="596"/>
                </a:cubicBezTo>
                <a:cubicBezTo>
                  <a:pt x="581" y="641"/>
                  <a:pt x="607" y="698"/>
                  <a:pt x="641" y="698"/>
                </a:cubicBezTo>
                <a:cubicBezTo>
                  <a:pt x="2515" y="698"/>
                  <a:pt x="2515" y="698"/>
                  <a:pt x="2515" y="698"/>
                </a:cubicBezTo>
                <a:cubicBezTo>
                  <a:pt x="2547" y="698"/>
                  <a:pt x="2575" y="641"/>
                  <a:pt x="2575" y="596"/>
                </a:cubicBezTo>
                <a:cubicBezTo>
                  <a:pt x="2575" y="551"/>
                  <a:pt x="2549" y="507"/>
                  <a:pt x="2515" y="507"/>
                </a:cubicBezTo>
                <a:close/>
                <a:moveTo>
                  <a:pt x="2515" y="507"/>
                </a:moveTo>
                <a:cubicBezTo>
                  <a:pt x="2515" y="507"/>
                  <a:pt x="2515" y="507"/>
                  <a:pt x="2515" y="507"/>
                </a:cubicBezTo>
              </a:path>
            </a:pathLst>
          </a:custGeom>
          <a:solidFill>
            <a:schemeClr val="bg1"/>
          </a:solidFill>
          <a:ln>
            <a:noFill/>
          </a:ln>
        </p:spPr>
        <p:txBody>
          <a:bodyPr vert="horz" wrap="square" lIns="91440" tIns="45720" rIns="91440" bIns="45720" numCol="1" anchor="t" anchorCtr="0" compatLnSpc="1"/>
          <a:lstStyle/>
          <a:p>
            <a:endParaRPr lang="zh-CN" altLang="en-US" dirty="0"/>
          </a:p>
        </p:txBody>
      </p:sp>
      <p:pic>
        <p:nvPicPr>
          <p:cNvPr id="8" name="图片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684587"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nvGrpSpPr>
        <p:grpSpPr>
          <a:xfrm>
            <a:off x="0" y="0"/>
            <a:ext cx="5760720" cy="1471930"/>
            <a:chOff x="606" y="1085"/>
            <a:chExt cx="9072" cy="2318"/>
          </a:xfrm>
        </p:grpSpPr>
        <p:sp>
          <p:nvSpPr>
            <p:cNvPr id="10" name="矩形 9"/>
            <p:cNvSpPr/>
            <p:nvPr/>
          </p:nvSpPr>
          <p:spPr>
            <a:xfrm>
              <a:off x="606" y="1085"/>
              <a:ext cx="5698" cy="1598"/>
            </a:xfrm>
            <a:prstGeom prst="rect">
              <a:avLst/>
            </a:prstGeom>
            <a:noFill/>
            <a:ln>
              <a:noFill/>
            </a:ln>
          </p:spPr>
          <p:txBody>
            <a:bodyPr wrap="square" rtlCol="0" anchor="t">
              <a:spAutoFit/>
            </a:bodyPr>
            <a:lstStyle/>
            <a:p>
              <a:pPr algn="ctr"/>
              <a:r>
                <a:rPr lang="zh-CN" altLang="en-US" sz="6000" b="1" kern="100" dirty="0">
                  <a:solidFill>
                    <a:srgbClr val="002060"/>
                  </a:solidFill>
                  <a:latin typeface="微软雅黑" panose="020B0503020204020204" pitchFamily="34" charset="-122"/>
                  <a:ea typeface="微软雅黑" panose="020B0503020204020204" pitchFamily="34" charset="-122"/>
                  <a:cs typeface="+mn-ea"/>
                </a:rPr>
                <a:t>活动介绍</a:t>
              </a:r>
            </a:p>
          </p:txBody>
        </p:sp>
        <p:sp>
          <p:nvSpPr>
            <p:cNvPr id="37" name="文本框 36"/>
            <p:cNvSpPr txBox="1"/>
            <p:nvPr/>
          </p:nvSpPr>
          <p:spPr>
            <a:xfrm>
              <a:off x="990" y="2581"/>
              <a:ext cx="8688" cy="822"/>
            </a:xfrm>
            <a:prstGeom prst="rect">
              <a:avLst/>
            </a:prstGeom>
            <a:noFill/>
          </p:spPr>
          <p:txBody>
            <a:bodyPr wrap="none" rtlCol="0">
              <a:spAutoFit/>
            </a:bodyPr>
            <a:lstStyle/>
            <a:p>
              <a:pPr algn="l">
                <a:buClrTx/>
                <a:buSzTx/>
                <a:buFontTx/>
              </a:pPr>
              <a:r>
                <a:rPr lang="en-US" altLang="zh-CN" sz="2800" dirty="0">
                  <a:latin typeface="方正舒体" panose="02010601030101010101" charset="-122"/>
                  <a:ea typeface="方正舒体" panose="02010601030101010101" charset="-122"/>
                  <a:cs typeface="方正舒体" panose="02010601030101010101" charset="-122"/>
                </a:rPr>
                <a:t>——考前交流会</a:t>
              </a:r>
              <a:r>
                <a:rPr lang="zh-CN" altLang="en-US" sz="2800" dirty="0">
                  <a:latin typeface="方正舒体" panose="02010601030101010101" charset="-122"/>
                  <a:ea typeface="方正舒体" panose="02010601030101010101" charset="-122"/>
                  <a:cs typeface="方正舒体" panose="02010601030101010101" charset="-122"/>
                </a:rPr>
                <a:t>、出国留学交流会</a:t>
              </a:r>
            </a:p>
          </p:txBody>
        </p:sp>
      </p:grpSp>
      <p:grpSp>
        <p:nvGrpSpPr>
          <p:cNvPr id="22" name="组合 21"/>
          <p:cNvGrpSpPr/>
          <p:nvPr>
            <p:custDataLst>
              <p:tags r:id="rId1"/>
            </p:custDataLst>
          </p:nvPr>
        </p:nvGrpSpPr>
        <p:grpSpPr>
          <a:xfrm>
            <a:off x="311453" y="1808039"/>
            <a:ext cx="1903671" cy="4381154"/>
            <a:chOff x="4663475" y="1538799"/>
            <a:chExt cx="1420818" cy="3269904"/>
          </a:xfrm>
        </p:grpSpPr>
        <p:sp>
          <p:nvSpPr>
            <p:cNvPr id="29" name="任意多边形 28"/>
            <p:cNvSpPr/>
            <p:nvPr>
              <p:custDataLst>
                <p:tags r:id="rId5"/>
              </p:custDataLst>
            </p:nvPr>
          </p:nvSpPr>
          <p:spPr>
            <a:xfrm>
              <a:off x="4907754" y="1538799"/>
              <a:ext cx="932260" cy="932257"/>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a:solidFill>
                <a:srgbClr val="0F6FC6"/>
              </a:solidFill>
            </a:ln>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buClrTx/>
                <a:buSzTx/>
                <a:buFontTx/>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考前</a:t>
              </a:r>
            </a:p>
            <a:p>
              <a:pPr algn="ctr">
                <a:buClrTx/>
                <a:buSzTx/>
                <a:buFontTx/>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交流会</a:t>
              </a:r>
              <a:endPar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Arial" panose="020B0604020202020204" pitchFamily="34" charset="0"/>
              </a:endParaRPr>
            </a:p>
          </p:txBody>
        </p:sp>
        <p:sp>
          <p:nvSpPr>
            <p:cNvPr id="36" name="矩形 35"/>
            <p:cNvSpPr/>
            <p:nvPr>
              <p:custDataLst>
                <p:tags r:id="rId6"/>
              </p:custDataLst>
            </p:nvPr>
          </p:nvSpPr>
          <p:spPr>
            <a:xfrm>
              <a:off x="4663475" y="2856937"/>
              <a:ext cx="1420818" cy="1951766"/>
            </a:xfrm>
            <a:prstGeom prst="rect">
              <a:avLst/>
            </a:prstGeom>
          </p:spPr>
          <p:txBody>
            <a:bodyPr lIns="0" tIns="0" rIns="0" bIns="0" anchor="t" anchorCtr="0">
              <a:noAutofit/>
            </a:bodyPr>
            <a:lstStyle/>
            <a:p>
              <a:pPr algn="ctr">
                <a:lnSpc>
                  <a:spcPct val="130000"/>
                </a:lnSpc>
                <a:buClrTx/>
                <a:buSzTx/>
                <a:buNone/>
              </a:pPr>
              <a:r>
                <a:rPr lang="zh-CN" altLang="en-US" sz="2400" dirty="0">
                  <a:latin typeface="华文行楷" panose="02010800040101010101" charset="-122"/>
                  <a:ea typeface="华文行楷" panose="02010800040101010101" charset="-122"/>
                  <a:sym typeface="+mn-lt"/>
                </a:rPr>
                <a:t>临考前邀请学长学姐为大家分享复习经验和考试技巧</a:t>
              </a:r>
              <a:endParaRPr lang="zh-CN" altLang="en-US" sz="2400" dirty="0">
                <a:latin typeface="华文行楷" panose="02010800040101010101" charset="-122"/>
                <a:ea typeface="华文行楷" panose="02010800040101010101" charset="-122"/>
                <a:sym typeface="Arial" panose="020B0604020202020204" pitchFamily="34" charset="0"/>
              </a:endParaRPr>
            </a:p>
          </p:txBody>
        </p:sp>
      </p:grpSp>
      <p:grpSp>
        <p:nvGrpSpPr>
          <p:cNvPr id="38" name="组合 37"/>
          <p:cNvGrpSpPr/>
          <p:nvPr>
            <p:custDataLst>
              <p:tags r:id="rId2"/>
            </p:custDataLst>
          </p:nvPr>
        </p:nvGrpSpPr>
        <p:grpSpPr>
          <a:xfrm>
            <a:off x="2497947" y="1808039"/>
            <a:ext cx="1903671" cy="4381154"/>
            <a:chOff x="6294432" y="1538799"/>
            <a:chExt cx="1420818" cy="3269904"/>
          </a:xfrm>
        </p:grpSpPr>
        <p:sp>
          <p:nvSpPr>
            <p:cNvPr id="39" name="任意多边形 38"/>
            <p:cNvSpPr/>
            <p:nvPr>
              <p:custDataLst>
                <p:tags r:id="rId3"/>
              </p:custDataLst>
            </p:nvPr>
          </p:nvSpPr>
          <p:spPr>
            <a:xfrm>
              <a:off x="6538711" y="1538799"/>
              <a:ext cx="932260" cy="932257"/>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a:solidFill>
                <a:srgbClr val="0F6FC6"/>
              </a:solidFill>
            </a:ln>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fontScale="97500"/>
            </a:bodyPr>
            <a:lstStyle/>
            <a:p>
              <a:pPr algn="ctr">
                <a:buClrTx/>
                <a:buSzTx/>
                <a:buNone/>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出国</a:t>
              </a:r>
            </a:p>
            <a:p>
              <a:pPr algn="ctr">
                <a:buClrTx/>
                <a:buSzTx/>
                <a:buNone/>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留学</a:t>
              </a:r>
            </a:p>
            <a:p>
              <a:pPr algn="ctr">
                <a:buClrTx/>
                <a:buSzTx/>
                <a:buNone/>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交流会</a:t>
              </a:r>
              <a:endPar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Arial" panose="020B0604020202020204" pitchFamily="34" charset="0"/>
              </a:endParaRPr>
            </a:p>
          </p:txBody>
        </p:sp>
        <p:sp>
          <p:nvSpPr>
            <p:cNvPr id="40" name="矩形 39"/>
            <p:cNvSpPr/>
            <p:nvPr>
              <p:custDataLst>
                <p:tags r:id="rId4"/>
              </p:custDataLst>
            </p:nvPr>
          </p:nvSpPr>
          <p:spPr>
            <a:xfrm>
              <a:off x="6294432" y="2856937"/>
              <a:ext cx="1420818" cy="1951766"/>
            </a:xfrm>
            <a:prstGeom prst="rect">
              <a:avLst/>
            </a:prstGeom>
          </p:spPr>
          <p:txBody>
            <a:bodyPr lIns="0" tIns="0" rIns="0" bIns="0" anchor="t" anchorCtr="0">
              <a:noAutofit/>
            </a:bodyPr>
            <a:lstStyle/>
            <a:p>
              <a:pPr algn="ctr">
                <a:lnSpc>
                  <a:spcPct val="130000"/>
                </a:lnSpc>
                <a:buClrTx/>
                <a:buSzTx/>
                <a:buNone/>
              </a:pPr>
              <a:r>
                <a:rPr lang="zh-CN" altLang="en-US" sz="2400">
                  <a:latin typeface="华文行楷" panose="02010800040101010101" charset="-122"/>
                  <a:ea typeface="华文行楷" panose="02010800040101010101" charset="-122"/>
                  <a:sym typeface="+mn-ea"/>
                </a:rPr>
                <a:t>邀请优秀学长学姐分享保研名校经历，以及如何申请国外留学</a:t>
              </a:r>
              <a:endParaRPr lang="zh-CN" altLang="en-US" sz="2400">
                <a:latin typeface="华文行楷" panose="02010800040101010101" charset="-122"/>
                <a:ea typeface="华文行楷" panose="02010800040101010101" charset="-122"/>
                <a:sym typeface="Arial" panose="020B0604020202020204" pitchFamily="34" charset="0"/>
              </a:endParaRPr>
            </a:p>
          </p:txBody>
        </p:sp>
      </p:grpSp>
      <p:pic>
        <p:nvPicPr>
          <p:cNvPr id="7" name="图片 6" descr="出国留学交流会"/>
          <p:cNvPicPr>
            <a:picLocks noChangeAspect="1"/>
          </p:cNvPicPr>
          <p:nvPr/>
        </p:nvPicPr>
        <p:blipFill>
          <a:blip r:embed="rId10"/>
          <a:srcRect l="5207" t="31336" r="6351" b="47513"/>
          <a:stretch>
            <a:fillRect/>
          </a:stretch>
        </p:blipFill>
        <p:spPr>
          <a:xfrm>
            <a:off x="5482590" y="1471930"/>
            <a:ext cx="2405380" cy="2398395"/>
          </a:xfrm>
          <a:prstGeom prst="rect">
            <a:avLst/>
          </a:prstGeom>
        </p:spPr>
      </p:pic>
      <p:pic>
        <p:nvPicPr>
          <p:cNvPr id="14" name="图片 13" descr="考研交流会"/>
          <p:cNvPicPr>
            <a:picLocks noChangeAspect="1"/>
          </p:cNvPicPr>
          <p:nvPr/>
        </p:nvPicPr>
        <p:blipFill>
          <a:blip r:embed="rId11"/>
          <a:srcRect t="14324" b="40095"/>
          <a:stretch>
            <a:fillRect/>
          </a:stretch>
        </p:blipFill>
        <p:spPr>
          <a:xfrm>
            <a:off x="5387975" y="4098925"/>
            <a:ext cx="2499995" cy="2471420"/>
          </a:xfrm>
          <a:prstGeom prst="rect">
            <a:avLst/>
          </a:prstGeom>
          <a:effectLst>
            <a:outerShdw blurRad="50800" dist="38100" dir="18900000" algn="bl" rotWithShape="0">
              <a:prstClr val="black">
                <a:alpha val="40000"/>
              </a:prstClr>
            </a:outerShdw>
          </a:effectLst>
        </p:spPr>
      </p:pic>
      <p:pic>
        <p:nvPicPr>
          <p:cNvPr id="2" name="图片 1" descr="出国留学"/>
          <p:cNvPicPr>
            <a:picLocks noChangeAspect="1"/>
          </p:cNvPicPr>
          <p:nvPr/>
        </p:nvPicPr>
        <p:blipFill>
          <a:blip r:embed="rId12"/>
          <a:stretch>
            <a:fillRect/>
          </a:stretch>
        </p:blipFill>
        <p:spPr>
          <a:xfrm>
            <a:off x="8193405" y="1471930"/>
            <a:ext cx="3197225" cy="2398395"/>
          </a:xfrm>
          <a:prstGeom prst="rect">
            <a:avLst/>
          </a:prstGeom>
        </p:spPr>
      </p:pic>
      <p:pic>
        <p:nvPicPr>
          <p:cNvPr id="6" name="图片 5" descr="学术报告"/>
          <p:cNvPicPr>
            <a:picLocks noChangeAspect="1"/>
          </p:cNvPicPr>
          <p:nvPr/>
        </p:nvPicPr>
        <p:blipFill>
          <a:blip r:embed="rId13"/>
          <a:stretch>
            <a:fillRect/>
          </a:stretch>
        </p:blipFill>
        <p:spPr>
          <a:xfrm>
            <a:off x="8193405" y="4098925"/>
            <a:ext cx="3190240" cy="2393315"/>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308975" y="3784600"/>
            <a:ext cx="3883025" cy="1925320"/>
            <a:chOff x="13085" y="5960"/>
            <a:chExt cx="6115" cy="3032"/>
          </a:xfrm>
        </p:grpSpPr>
        <p:cxnSp>
          <p:nvCxnSpPr>
            <p:cNvPr id="8" name="直接连接符 7"/>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17522" y="127000"/>
            <a:ext cx="3165523" cy="1721109"/>
            <a:chOff x="117522" y="127000"/>
            <a:chExt cx="3165523" cy="1721109"/>
          </a:xfrm>
        </p:grpSpPr>
        <p:cxnSp>
          <p:nvCxnSpPr>
            <p:cNvPr id="55" name="直接连接符 54"/>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993641" y="3306248"/>
            <a:ext cx="6508698" cy="2122805"/>
          </a:xfrm>
          <a:prstGeom prst="rect">
            <a:avLst/>
          </a:prstGeom>
          <a:noFill/>
        </p:spPr>
        <p:txBody>
          <a:bodyPr wrap="square" rtlCol="0">
            <a:spAutoFit/>
          </a:bodyPr>
          <a:lstStyle/>
          <a:p>
            <a:pPr algn="ctr"/>
            <a:r>
              <a:rPr lang="zh-CN" altLang="en-US" sz="6600" b="1" kern="100" dirty="0">
                <a:latin typeface="微软雅黑" panose="020B0503020204020204" pitchFamily="34" charset="-122"/>
                <a:ea typeface="微软雅黑" panose="020B0503020204020204" pitchFamily="34" charset="-122"/>
                <a:cs typeface="+mn-ea"/>
              </a:rPr>
              <a:t>学业发展中心</a:t>
            </a:r>
          </a:p>
          <a:p>
            <a:pPr algn="ctr"/>
            <a:r>
              <a:rPr lang="zh-CN" altLang="en-US" sz="6600" b="1" kern="100" dirty="0">
                <a:latin typeface="微软雅黑" panose="020B0503020204020204" pitchFamily="34" charset="-122"/>
                <a:ea typeface="微软雅黑" panose="020B0503020204020204" pitchFamily="34" charset="-122"/>
                <a:cs typeface="+mn-ea"/>
              </a:rPr>
              <a:t>课程部</a:t>
            </a:r>
          </a:p>
        </p:txBody>
      </p:sp>
      <p:grpSp>
        <p:nvGrpSpPr>
          <p:cNvPr id="63" name="组合 62"/>
          <p:cNvGrpSpPr/>
          <p:nvPr/>
        </p:nvGrpSpPr>
        <p:grpSpPr>
          <a:xfrm>
            <a:off x="3103288" y="2317914"/>
            <a:ext cx="2289404" cy="706755"/>
            <a:chOff x="1282045" y="2943230"/>
            <a:chExt cx="1725105" cy="822158"/>
          </a:xfrm>
        </p:grpSpPr>
        <p:sp>
          <p:nvSpPr>
            <p:cNvPr id="60" name="矩形 59"/>
            <p:cNvSpPr/>
            <p:nvPr/>
          </p:nvSpPr>
          <p:spPr>
            <a:xfrm>
              <a:off x="1282045" y="2992439"/>
              <a:ext cx="1725105" cy="758596"/>
            </a:xfrm>
            <a:prstGeom prst="rect">
              <a:avLst/>
            </a:prstGeom>
            <a:solidFill>
              <a:srgbClr val="FBA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ro" panose="02000506000000020004" pitchFamily="50" charset="0"/>
              </a:endParaRPr>
            </a:p>
          </p:txBody>
        </p:sp>
        <p:sp>
          <p:nvSpPr>
            <p:cNvPr id="62" name="文本框 61"/>
            <p:cNvSpPr txBox="1"/>
            <p:nvPr/>
          </p:nvSpPr>
          <p:spPr>
            <a:xfrm>
              <a:off x="1352810" y="2943230"/>
              <a:ext cx="1583574" cy="822158"/>
            </a:xfrm>
            <a:prstGeom prst="rect">
              <a:avLst/>
            </a:prstGeom>
            <a:noFill/>
          </p:spPr>
          <p:txBody>
            <a:bodyPr wrap="square">
              <a:spAutoFit/>
            </a:bodyPr>
            <a:lstStyle/>
            <a:p>
              <a:pPr algn="ctr"/>
              <a:r>
                <a:rPr lang="en-US" altLang="zh-CN"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rPr>
                <a:t>2021.9</a:t>
              </a:r>
              <a:endParaRPr lang="zh-CN" altLang="en-US"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endParaRPr>
            </a:p>
          </p:txBody>
        </p:sp>
      </p:grpSp>
      <p:cxnSp>
        <p:nvCxnSpPr>
          <p:cNvPr id="76" name="直接箭头连接符 75"/>
          <p:cNvCxnSpPr/>
          <p:nvPr/>
        </p:nvCxnSpPr>
        <p:spPr>
          <a:xfrm>
            <a:off x="1120641" y="5710632"/>
            <a:ext cx="2041659" cy="0"/>
          </a:xfrm>
          <a:prstGeom prst="straightConnector1">
            <a:avLst/>
          </a:prstGeom>
          <a:ln w="28575">
            <a:solidFill>
              <a:srgbClr val="2E3A49"/>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11033125" y="592751"/>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444500" y="4025314"/>
            <a:ext cx="2444750" cy="24250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577591" y="1325880"/>
            <a:ext cx="5089852" cy="1446550"/>
          </a:xfrm>
          <a:prstGeom prst="rect">
            <a:avLst/>
          </a:prstGeom>
          <a:noFill/>
        </p:spPr>
        <p:txBody>
          <a:bodyPr wrap="square">
            <a:spAutoFit/>
          </a:bodyPr>
          <a:lstStyle/>
          <a:p>
            <a:r>
              <a:rPr lang="zh-CN" altLang="en-US" sz="3200" dirty="0">
                <a:solidFill>
                  <a:srgbClr val="2E3A49"/>
                </a:solidFill>
                <a:latin typeface="华文新魏" panose="02010800040101010101" charset="-122"/>
                <a:ea typeface="华文新魏" panose="02010800040101010101" charset="-122"/>
                <a:cs typeface="阿里巴巴普惠体 R" panose="00020600040101010101" pitchFamily="18" charset="-122"/>
              </a:rPr>
              <a:t>主要任务：</a:t>
            </a:r>
          </a:p>
          <a:p>
            <a:r>
              <a:rPr lang="zh-CN" altLang="en-US" sz="2800" dirty="0">
                <a:solidFill>
                  <a:srgbClr val="2E3A49"/>
                </a:solidFill>
                <a:latin typeface="仿宋" panose="02010609060101010101" pitchFamily="49" charset="-122"/>
                <a:ea typeface="仿宋" panose="02010609060101010101" pitchFamily="49" charset="-122"/>
                <a:cs typeface="阿里巴巴普惠体 R" panose="00020600040101010101" pitchFamily="18" charset="-122"/>
                <a:sym typeface="+mn-ea"/>
              </a:rPr>
              <a:t>帮助同学提高成绩，营造良好学习氛围</a:t>
            </a:r>
            <a:endParaRPr lang="zh-CN" altLang="en-US" sz="2800" dirty="0">
              <a:solidFill>
                <a:srgbClr val="2E3A49"/>
              </a:solidFill>
              <a:latin typeface="仿宋" panose="02010609060101010101" pitchFamily="49" charset="-122"/>
              <a:ea typeface="仿宋" panose="02010609060101010101" pitchFamily="49" charset="-122"/>
              <a:cs typeface="阿里巴巴普惠体 R" panose="00020600040101010101" pitchFamily="18" charset="-122"/>
            </a:endParaRPr>
          </a:p>
        </p:txBody>
      </p:sp>
      <p:pic>
        <p:nvPicPr>
          <p:cNvPr id="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67442"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577590" y="3007360"/>
            <a:ext cx="5600700" cy="1015663"/>
          </a:xfrm>
          <a:prstGeom prst="rect">
            <a:avLst/>
          </a:prstGeom>
          <a:noFill/>
        </p:spPr>
        <p:txBody>
          <a:bodyPr wrap="square" rtlCol="0">
            <a:spAutoFit/>
          </a:bodyPr>
          <a:lstStyle/>
          <a:p>
            <a:pPr algn="l"/>
            <a:r>
              <a:rPr lang="zh-CN" altLang="en-US" sz="3200" dirty="0">
                <a:solidFill>
                  <a:srgbClr val="2E3A49"/>
                </a:solidFill>
                <a:latin typeface="华文新魏" panose="02010800040101010101" charset="-122"/>
                <a:ea typeface="华文新魏" panose="02010800040101010101" charset="-122"/>
                <a:cs typeface="阿里巴巴普惠体 M" panose="00020600040101010101" pitchFamily="18" charset="-122"/>
              </a:rPr>
              <a:t>主要活动：</a:t>
            </a:r>
          </a:p>
          <a:p>
            <a:pPr algn="l"/>
            <a:r>
              <a:rPr lang="zh-CN" altLang="en-US" sz="2800" dirty="0">
                <a:solidFill>
                  <a:srgbClr val="2E3A49"/>
                </a:solidFill>
                <a:latin typeface="仿宋" panose="02010609060101010101" pitchFamily="49" charset="-122"/>
                <a:ea typeface="仿宋" panose="02010609060101010101" pitchFamily="49" charset="-122"/>
                <a:cs typeface="阿里巴巴普惠体 M" panose="00020600040101010101" pitchFamily="18" charset="-122"/>
                <a:sym typeface="+mn-ea"/>
              </a:rPr>
              <a:t>点睛课堂、学霸笔记等</a:t>
            </a:r>
            <a:endParaRPr lang="zh-CN" altLang="en-US" sz="2800" dirty="0">
              <a:solidFill>
                <a:srgbClr val="2E3A49"/>
              </a:solidFill>
              <a:latin typeface="仿宋" panose="02010609060101010101" pitchFamily="49" charset="-122"/>
              <a:ea typeface="仿宋" panose="02010609060101010101" pitchFamily="49" charset="-122"/>
              <a:cs typeface="阿里巴巴普惠体 M" panose="00020600040101010101" pitchFamily="18" charset="-122"/>
            </a:endParaRPr>
          </a:p>
        </p:txBody>
      </p:sp>
      <p:sp>
        <p:nvSpPr>
          <p:cNvPr id="5" name="文本框 4"/>
          <p:cNvSpPr txBox="1"/>
          <p:nvPr/>
        </p:nvSpPr>
        <p:spPr>
          <a:xfrm>
            <a:off x="3568700" y="4083685"/>
            <a:ext cx="5345430" cy="2308324"/>
          </a:xfrm>
          <a:prstGeom prst="rect">
            <a:avLst/>
          </a:prstGeom>
          <a:noFill/>
        </p:spPr>
        <p:txBody>
          <a:bodyPr wrap="square" rtlCol="0">
            <a:spAutoFit/>
          </a:bodyPr>
          <a:lstStyle/>
          <a:p>
            <a:pPr algn="l"/>
            <a:r>
              <a:rPr lang="zh-CN" altLang="en-US" sz="3200" dirty="0">
                <a:solidFill>
                  <a:srgbClr val="2E3A49"/>
                </a:solidFill>
                <a:latin typeface="华文新魏" panose="02010800040101010101" charset="-122"/>
                <a:ea typeface="华文新魏" panose="02010800040101010101" charset="-122"/>
                <a:cs typeface="阿里巴巴普惠体 M" panose="00020600040101010101" pitchFamily="18" charset="-122"/>
              </a:rPr>
              <a:t>主要贡献：</a:t>
            </a:r>
          </a:p>
          <a:p>
            <a:r>
              <a:rPr lang="zh-CN" altLang="en-US" sz="2800" dirty="0">
                <a:solidFill>
                  <a:srgbClr val="2E3A49"/>
                </a:solidFill>
                <a:latin typeface="仿宋" panose="02010609060101010101" pitchFamily="49" charset="-122"/>
                <a:ea typeface="仿宋" panose="02010609060101010101" pitchFamily="49" charset="-122"/>
                <a:cs typeface="阿里巴巴普惠体 M" panose="00020600040101010101" pitchFamily="18" charset="-122"/>
                <a:sym typeface="+mn-ea"/>
              </a:rPr>
              <a:t>课程部在学习方面对同学们帮助极大，点睛课堂更是考前复习的一大帮手，受到了同学们的一致好评</a:t>
            </a:r>
            <a:endParaRPr lang="zh-CN" altLang="en-US" sz="2800" dirty="0">
              <a:solidFill>
                <a:srgbClr val="2E3A49"/>
              </a:solidFill>
              <a:latin typeface="仿宋" panose="02010609060101010101" pitchFamily="49" charset="-122"/>
              <a:ea typeface="仿宋" panose="02010609060101010101" pitchFamily="49" charset="-122"/>
              <a:cs typeface="阿里巴巴普惠体 M" panose="00020600040101010101" pitchFamily="18" charset="-122"/>
            </a:endParaRPr>
          </a:p>
        </p:txBody>
      </p:sp>
      <p:sp>
        <p:nvSpPr>
          <p:cNvPr id="10" name="矩形 9"/>
          <p:cNvSpPr/>
          <p:nvPr/>
        </p:nvSpPr>
        <p:spPr>
          <a:xfrm>
            <a:off x="3703836" y="127000"/>
            <a:ext cx="3570208" cy="1107996"/>
          </a:xfrm>
          <a:prstGeom prst="rect">
            <a:avLst/>
          </a:prstGeom>
          <a:noFill/>
          <a:ln>
            <a:noFill/>
          </a:ln>
        </p:spPr>
        <p:txBody>
          <a:bodyPr wrap="non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部门简介</a:t>
            </a:r>
          </a:p>
        </p:txBody>
      </p:sp>
      <p:grpSp>
        <p:nvGrpSpPr>
          <p:cNvPr id="90" name="组合 89"/>
          <p:cNvGrpSpPr/>
          <p:nvPr/>
        </p:nvGrpSpPr>
        <p:grpSpPr>
          <a:xfrm>
            <a:off x="10652760" y="1836081"/>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13" name="图片 12"/>
          <p:cNvPicPr>
            <a:picLocks noChangeAspect="1"/>
          </p:cNvPicPr>
          <p:nvPr/>
        </p:nvPicPr>
        <p:blipFill>
          <a:blip r:embed="rId3"/>
          <a:stretch>
            <a:fillRect/>
          </a:stretch>
        </p:blipFill>
        <p:spPr>
          <a:xfrm>
            <a:off x="9392920" y="2643505"/>
            <a:ext cx="1791970" cy="2069465"/>
          </a:xfrm>
          <a:prstGeom prst="rect">
            <a:avLst/>
          </a:prstGeom>
        </p:spPr>
      </p:pic>
      <p:grpSp>
        <p:nvGrpSpPr>
          <p:cNvPr id="54" name="组合 53"/>
          <p:cNvGrpSpPr/>
          <p:nvPr/>
        </p:nvGrpSpPr>
        <p:grpSpPr>
          <a:xfrm>
            <a:off x="117522" y="127000"/>
            <a:ext cx="3165523" cy="1721109"/>
            <a:chOff x="117522" y="127000"/>
            <a:chExt cx="3165523" cy="1721109"/>
          </a:xfrm>
        </p:grpSpPr>
        <p:cxnSp>
          <p:nvCxnSpPr>
            <p:cNvPr id="55" name="直接连接符 54"/>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184515" y="4829175"/>
            <a:ext cx="3883025" cy="1925320"/>
            <a:chOff x="13085" y="5960"/>
            <a:chExt cx="6115" cy="3032"/>
          </a:xfrm>
        </p:grpSpPr>
        <p:cxnSp>
          <p:nvCxnSpPr>
            <p:cNvPr id="31" name="直接连接符 30"/>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a:blip r:embed="rId4"/>
          <a:stretch>
            <a:fillRect/>
          </a:stretch>
        </p:blipFill>
        <p:spPr>
          <a:xfrm>
            <a:off x="972820" y="1847850"/>
            <a:ext cx="1984375" cy="1635125"/>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p:nvPr>
            <p:custDataLst>
              <p:tags r:id="rId1"/>
            </p:custDataLst>
          </p:nvPr>
        </p:nvPicPr>
        <p:blipFill>
          <a:blip r:embed="rId4"/>
          <a:stretch>
            <a:fillRect/>
          </a:stretch>
        </p:blipFill>
        <p:spPr>
          <a:xfrm>
            <a:off x="5168265" y="1471930"/>
            <a:ext cx="3837305" cy="1934210"/>
          </a:xfrm>
          <a:prstGeom prst="rect">
            <a:avLst/>
          </a:prstGeom>
        </p:spPr>
      </p:pic>
      <p:sp>
        <p:nvSpPr>
          <p:cNvPr id="4" name="矩形 3"/>
          <p:cNvSpPr/>
          <p:nvPr/>
        </p:nvSpPr>
        <p:spPr>
          <a:xfrm>
            <a:off x="98941" y="60325"/>
            <a:ext cx="3570208" cy="1107996"/>
          </a:xfrm>
          <a:prstGeom prst="rect">
            <a:avLst/>
          </a:prstGeom>
          <a:noFill/>
          <a:ln>
            <a:noFill/>
          </a:ln>
        </p:spPr>
        <p:txBody>
          <a:bodyPr wrap="non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活动介绍</a:t>
            </a:r>
          </a:p>
        </p:txBody>
      </p:sp>
      <p:sp>
        <p:nvSpPr>
          <p:cNvPr id="3" name="文本框 2"/>
          <p:cNvSpPr txBox="1"/>
          <p:nvPr/>
        </p:nvSpPr>
        <p:spPr>
          <a:xfrm>
            <a:off x="1630680" y="1070610"/>
            <a:ext cx="3230880" cy="706755"/>
          </a:xfrm>
          <a:prstGeom prst="rect">
            <a:avLst/>
          </a:prstGeom>
          <a:noFill/>
        </p:spPr>
        <p:txBody>
          <a:bodyPr wrap="none" rtlCol="0">
            <a:spAutoFit/>
          </a:bodyPr>
          <a:lstStyle/>
          <a:p>
            <a:r>
              <a:rPr lang="en-US" altLang="zh-CN" sz="2800" dirty="0">
                <a:latin typeface="方正舒体" panose="02010601030101010101" charset="-122"/>
                <a:ea typeface="方正舒体" panose="02010601030101010101" charset="-122"/>
                <a:cs typeface="方正舒体" panose="02010601030101010101" charset="-122"/>
              </a:rPr>
              <a:t>——点睛课堂</a:t>
            </a:r>
          </a:p>
        </p:txBody>
      </p:sp>
      <p:sp>
        <p:nvSpPr>
          <p:cNvPr id="7" name="文本框 6"/>
          <p:cNvSpPr txBox="1"/>
          <p:nvPr/>
        </p:nvSpPr>
        <p:spPr>
          <a:xfrm>
            <a:off x="352425" y="1847850"/>
            <a:ext cx="3873500" cy="4154170"/>
          </a:xfrm>
          <a:prstGeom prst="rect">
            <a:avLst/>
          </a:prstGeom>
          <a:noFill/>
        </p:spPr>
        <p:txBody>
          <a:bodyPr wrap="square" rtlCol="0" anchor="t">
            <a:spAutoFit/>
          </a:bodyPr>
          <a:lstStyle/>
          <a:p>
            <a:pPr algn="l">
              <a:buClrTx/>
              <a:buSzTx/>
              <a:buNone/>
            </a:pPr>
            <a:r>
              <a:rPr lang="zh-CN" altLang="en-US" sz="3200" dirty="0">
                <a:gradFill>
                  <a:gsLst>
                    <a:gs pos="0">
                      <a:srgbClr val="007BD3"/>
                    </a:gs>
                    <a:gs pos="100000">
                      <a:srgbClr val="034373"/>
                    </a:gs>
                  </a:gsLst>
                  <a:lin scaled="0"/>
                </a:gradFill>
                <a:latin typeface="华文行楷" panose="02010800040101010101" charset="-122"/>
                <a:ea typeface="华文行楷" panose="02010800040101010101" charset="-122"/>
                <a:sym typeface="+mn-ea"/>
              </a:rPr>
              <a:t>点睛课堂</a:t>
            </a:r>
          </a:p>
          <a:p>
            <a:pPr algn="just">
              <a:buClrTx/>
              <a:buSzTx/>
              <a:buNone/>
            </a:pPr>
            <a:r>
              <a:rPr lang="zh-CN" altLang="en-US" sz="3200" dirty="0">
                <a:latin typeface="华文行楷" panose="02010800040101010101" charset="-122"/>
                <a:ea typeface="华文行楷" panose="02010800040101010101" charset="-122"/>
                <a:sym typeface="+mn-ea"/>
              </a:rPr>
              <a:t>简介：</a:t>
            </a:r>
            <a:r>
              <a:rPr lang="zh-CN" altLang="en-US" sz="2800" dirty="0">
                <a:latin typeface="仿宋" panose="02010609060101010101" pitchFamily="49" charset="-122"/>
                <a:ea typeface="仿宋" panose="02010609060101010101" pitchFamily="49" charset="-122"/>
                <a:sym typeface="+mn-ea"/>
              </a:rPr>
              <a:t>是由课程部主办、邀请高年级的学霸们讲解课程的讲座。一般在接近期末时举办。</a:t>
            </a:r>
          </a:p>
          <a:p>
            <a:pPr algn="just">
              <a:buClrTx/>
              <a:buSzTx/>
              <a:buNone/>
            </a:pPr>
            <a:r>
              <a:rPr lang="zh-CN" altLang="en-US" sz="3200" dirty="0">
                <a:latin typeface="华文行楷" panose="02010800040101010101" charset="-122"/>
                <a:ea typeface="华文行楷" panose="02010800040101010101" charset="-122"/>
                <a:sym typeface="+mn-ea"/>
              </a:rPr>
              <a:t>目的：</a:t>
            </a:r>
            <a:r>
              <a:rPr lang="zh-CN" altLang="en-US" sz="2800" dirty="0">
                <a:latin typeface="仿宋" panose="02010609060101010101" pitchFamily="49" charset="-122"/>
                <a:ea typeface="仿宋" panose="02010609060101010101" pitchFamily="49" charset="-122"/>
                <a:sym typeface="+mn-ea"/>
              </a:rPr>
              <a:t>帮助同学们更好的了解相关课程，帮助期末复习，提高考试成绩。</a:t>
            </a:r>
            <a:endParaRPr lang="zh-CN" altLang="en-US" sz="2800" dirty="0">
              <a:latin typeface="仿宋" panose="02010609060101010101" pitchFamily="49" charset="-122"/>
              <a:ea typeface="仿宋" panose="02010609060101010101" pitchFamily="49" charset="-122"/>
            </a:endParaRPr>
          </a:p>
        </p:txBody>
      </p:sp>
      <p:grpSp>
        <p:nvGrpSpPr>
          <p:cNvPr id="90" name="组合 89"/>
          <p:cNvGrpSpPr/>
          <p:nvPr/>
        </p:nvGrpSpPr>
        <p:grpSpPr>
          <a:xfrm>
            <a:off x="10944225" y="777536"/>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2" name="图片 1" descr="点睛课堂 光小电的卖萌世界"/>
          <p:cNvPicPr>
            <a:picLocks noChangeAspect="1"/>
          </p:cNvPicPr>
          <p:nvPr/>
        </p:nvPicPr>
        <p:blipFill>
          <a:blip r:embed="rId5"/>
          <a:stretch>
            <a:fillRect/>
          </a:stretch>
        </p:blipFill>
        <p:spPr>
          <a:xfrm>
            <a:off x="9666605" y="1471930"/>
            <a:ext cx="2013585" cy="4366895"/>
          </a:xfrm>
          <a:prstGeom prst="rect">
            <a:avLst/>
          </a:prstGeom>
        </p:spPr>
      </p:pic>
      <p:pic>
        <p:nvPicPr>
          <p:cNvPr id="21" name="图片 20" descr="学霸"/>
          <p:cNvPicPr>
            <a:picLocks noChangeAspect="1"/>
          </p:cNvPicPr>
          <p:nvPr/>
        </p:nvPicPr>
        <p:blipFill>
          <a:blip r:embed="rId6"/>
          <a:srcRect l="8877" r="9185" b="-123"/>
          <a:stretch>
            <a:fillRect/>
          </a:stretch>
        </p:blipFill>
        <p:spPr>
          <a:xfrm>
            <a:off x="5168265" y="3745230"/>
            <a:ext cx="3712210" cy="2093595"/>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308975" y="3784600"/>
            <a:ext cx="3883025" cy="1925320"/>
            <a:chOff x="13085" y="5960"/>
            <a:chExt cx="6115" cy="3032"/>
          </a:xfrm>
        </p:grpSpPr>
        <p:cxnSp>
          <p:nvCxnSpPr>
            <p:cNvPr id="8" name="直接连接符 7"/>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17522" y="127000"/>
            <a:ext cx="3165523" cy="1721109"/>
            <a:chOff x="117522" y="127000"/>
            <a:chExt cx="3165523" cy="1721109"/>
          </a:xfrm>
        </p:grpSpPr>
        <p:cxnSp>
          <p:nvCxnSpPr>
            <p:cNvPr id="55" name="直接连接符 54"/>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993641" y="3306248"/>
            <a:ext cx="6508698" cy="2122805"/>
          </a:xfrm>
          <a:prstGeom prst="rect">
            <a:avLst/>
          </a:prstGeom>
          <a:noFill/>
        </p:spPr>
        <p:txBody>
          <a:bodyPr wrap="square" rtlCol="0">
            <a:spAutoFit/>
          </a:bodyPr>
          <a:lstStyle/>
          <a:p>
            <a:pPr algn="ctr"/>
            <a:r>
              <a:rPr lang="zh-CN" altLang="en-US" sz="6600" b="1" kern="100" dirty="0">
                <a:latin typeface="微软雅黑" panose="020B0503020204020204" pitchFamily="34" charset="-122"/>
                <a:ea typeface="微软雅黑" panose="020B0503020204020204" pitchFamily="34" charset="-122"/>
                <a:cs typeface="+mn-ea"/>
              </a:rPr>
              <a:t>学业发展中心</a:t>
            </a:r>
          </a:p>
          <a:p>
            <a:pPr algn="ctr"/>
            <a:r>
              <a:rPr lang="zh-CN" altLang="en-US" sz="6600" b="1" kern="100" dirty="0">
                <a:latin typeface="微软雅黑" panose="020B0503020204020204" pitchFamily="34" charset="-122"/>
                <a:ea typeface="微软雅黑" panose="020B0503020204020204" pitchFamily="34" charset="-122"/>
                <a:cs typeface="+mn-ea"/>
              </a:rPr>
              <a:t>文宣部</a:t>
            </a:r>
          </a:p>
        </p:txBody>
      </p:sp>
      <p:grpSp>
        <p:nvGrpSpPr>
          <p:cNvPr id="63" name="组合 62"/>
          <p:cNvGrpSpPr/>
          <p:nvPr/>
        </p:nvGrpSpPr>
        <p:grpSpPr>
          <a:xfrm>
            <a:off x="3103288" y="2317914"/>
            <a:ext cx="2289404" cy="706755"/>
            <a:chOff x="1282045" y="2943230"/>
            <a:chExt cx="1725105" cy="822158"/>
          </a:xfrm>
        </p:grpSpPr>
        <p:sp>
          <p:nvSpPr>
            <p:cNvPr id="60" name="矩形 59"/>
            <p:cNvSpPr/>
            <p:nvPr/>
          </p:nvSpPr>
          <p:spPr>
            <a:xfrm>
              <a:off x="1282045" y="2992439"/>
              <a:ext cx="1725105" cy="758596"/>
            </a:xfrm>
            <a:prstGeom prst="rect">
              <a:avLst/>
            </a:prstGeom>
            <a:solidFill>
              <a:srgbClr val="FBA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ro" panose="02000506000000020004" pitchFamily="50" charset="0"/>
              </a:endParaRPr>
            </a:p>
          </p:txBody>
        </p:sp>
        <p:sp>
          <p:nvSpPr>
            <p:cNvPr id="62" name="文本框 61"/>
            <p:cNvSpPr txBox="1"/>
            <p:nvPr/>
          </p:nvSpPr>
          <p:spPr>
            <a:xfrm>
              <a:off x="1352810" y="2943230"/>
              <a:ext cx="1583574" cy="822158"/>
            </a:xfrm>
            <a:prstGeom prst="rect">
              <a:avLst/>
            </a:prstGeom>
            <a:noFill/>
          </p:spPr>
          <p:txBody>
            <a:bodyPr wrap="square">
              <a:spAutoFit/>
            </a:bodyPr>
            <a:lstStyle/>
            <a:p>
              <a:pPr algn="ctr"/>
              <a:r>
                <a:rPr lang="en-US" altLang="zh-CN"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rPr>
                <a:t>2021.9</a:t>
              </a:r>
              <a:endParaRPr lang="zh-CN" altLang="en-US"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endParaRPr>
            </a:p>
          </p:txBody>
        </p:sp>
      </p:grpSp>
      <p:cxnSp>
        <p:nvCxnSpPr>
          <p:cNvPr id="76" name="直接箭头连接符 75"/>
          <p:cNvCxnSpPr/>
          <p:nvPr/>
        </p:nvCxnSpPr>
        <p:spPr>
          <a:xfrm>
            <a:off x="1120641" y="5710632"/>
            <a:ext cx="2041659" cy="0"/>
          </a:xfrm>
          <a:prstGeom prst="straightConnector1">
            <a:avLst/>
          </a:prstGeom>
          <a:ln w="28575">
            <a:solidFill>
              <a:srgbClr val="2E3A49"/>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11033125" y="592751"/>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4587"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3"/>
          <a:srcRect l="17948"/>
          <a:stretch>
            <a:fillRect/>
          </a:stretch>
        </p:blipFill>
        <p:spPr>
          <a:xfrm>
            <a:off x="0" y="4761865"/>
            <a:ext cx="3056890" cy="2096135"/>
          </a:xfrm>
          <a:prstGeom prst="rect">
            <a:avLst/>
          </a:prstGeom>
        </p:spPr>
      </p:pic>
      <p:sp>
        <p:nvSpPr>
          <p:cNvPr id="13" name="椭圆 12"/>
          <p:cNvSpPr/>
          <p:nvPr/>
        </p:nvSpPr>
        <p:spPr>
          <a:xfrm>
            <a:off x="169990" y="2539090"/>
            <a:ext cx="2444750" cy="24250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757811" y="188595"/>
            <a:ext cx="3570208" cy="1107996"/>
          </a:xfrm>
          <a:prstGeom prst="rect">
            <a:avLst/>
          </a:prstGeom>
          <a:noFill/>
          <a:ln>
            <a:noFill/>
          </a:ln>
        </p:spPr>
        <p:txBody>
          <a:bodyPr wrap="non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部门简介</a:t>
            </a:r>
          </a:p>
        </p:txBody>
      </p:sp>
      <p:sp>
        <p:nvSpPr>
          <p:cNvPr id="6" name="椭圆 5"/>
          <p:cNvSpPr/>
          <p:nvPr/>
        </p:nvSpPr>
        <p:spPr>
          <a:xfrm>
            <a:off x="9030335" y="5203190"/>
            <a:ext cx="1616710" cy="15519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41095" y="1296035"/>
            <a:ext cx="6898640" cy="4662805"/>
            <a:chOff x="6636" y="2304"/>
            <a:chExt cx="10864" cy="7343"/>
          </a:xfrm>
        </p:grpSpPr>
        <p:sp>
          <p:nvSpPr>
            <p:cNvPr id="11" name="文本框 10"/>
            <p:cNvSpPr txBox="1"/>
            <p:nvPr/>
          </p:nvSpPr>
          <p:spPr>
            <a:xfrm>
              <a:off x="6636" y="2304"/>
              <a:ext cx="10665" cy="3499"/>
            </a:xfrm>
            <a:prstGeom prst="rect">
              <a:avLst/>
            </a:prstGeom>
            <a:noFill/>
          </p:spPr>
          <p:txBody>
            <a:bodyPr wrap="square">
              <a:spAutoFit/>
            </a:bodyPr>
            <a:lstStyle/>
            <a:p>
              <a:r>
                <a:rPr lang="zh-CN" altLang="en-US" sz="3600" b="1" dirty="0">
                  <a:solidFill>
                    <a:srgbClr val="2E3A49"/>
                  </a:solidFill>
                  <a:latin typeface="华文新魏" panose="02010800040101010101" charset="-122"/>
                  <a:ea typeface="华文新魏" panose="02010800040101010101" charset="-122"/>
                  <a:cs typeface="阿里巴巴普惠体 R" panose="00020600040101010101" pitchFamily="18" charset="-122"/>
                </a:rPr>
                <a:t>主要任务</a:t>
              </a:r>
            </a:p>
            <a:p>
              <a:pPr indent="720000" algn="just">
                <a:lnSpc>
                  <a:spcPct val="150000"/>
                </a:lnSpc>
              </a:pPr>
              <a:r>
                <a:rPr lang="zh-CN" altLang="en-US" sz="2400" dirty="0">
                  <a:solidFill>
                    <a:srgbClr val="2E3A49"/>
                  </a:solidFill>
                  <a:latin typeface="仿宋" panose="02010609060101010101" pitchFamily="49" charset="-122"/>
                  <a:ea typeface="仿宋" panose="02010609060101010101" pitchFamily="49" charset="-122"/>
                  <a:sym typeface="+mn-ea"/>
                </a:rPr>
                <a:t>负责公众号HUSToei学业加油站的运营。公众号定期推送各种活动的推文，如百场导航、点睛课堂、学霸有约、成长交流会等。</a:t>
              </a:r>
              <a:endParaRPr lang="zh-CN" altLang="en-US" sz="2400" dirty="0">
                <a:solidFill>
                  <a:srgbClr val="2E3A49"/>
                </a:solidFill>
                <a:latin typeface="仿宋" panose="02010609060101010101" pitchFamily="49" charset="-122"/>
                <a:ea typeface="仿宋" panose="02010609060101010101" pitchFamily="49" charset="-122"/>
              </a:endParaRPr>
            </a:p>
          </p:txBody>
        </p:sp>
        <p:sp>
          <p:nvSpPr>
            <p:cNvPr id="8" name="文本框 7"/>
            <p:cNvSpPr txBox="1"/>
            <p:nvPr/>
          </p:nvSpPr>
          <p:spPr>
            <a:xfrm>
              <a:off x="6637" y="5721"/>
              <a:ext cx="10863" cy="3926"/>
            </a:xfrm>
            <a:prstGeom prst="rect">
              <a:avLst/>
            </a:prstGeom>
            <a:noFill/>
          </p:spPr>
          <p:txBody>
            <a:bodyPr wrap="square" rtlCol="0">
              <a:spAutoFit/>
            </a:bodyPr>
            <a:lstStyle/>
            <a:p>
              <a:pPr algn="l"/>
              <a:r>
                <a:rPr lang="zh-CN" altLang="en-US" sz="3600" b="1" dirty="0">
                  <a:solidFill>
                    <a:srgbClr val="2E3A49"/>
                  </a:solidFill>
                  <a:latin typeface="华文新魏" panose="02010800040101010101" charset="-122"/>
                  <a:ea typeface="华文新魏" panose="02010800040101010101" charset="-122"/>
                  <a:cs typeface="阿里巴巴普惠体 R" panose="00020600040101010101" pitchFamily="18" charset="-122"/>
                </a:rPr>
                <a:t>主要贡献</a:t>
              </a:r>
            </a:p>
            <a:p>
              <a:r>
                <a:rPr lang="en-US" altLang="zh-CN" sz="2400" dirty="0">
                  <a:solidFill>
                    <a:srgbClr val="2E3A49"/>
                  </a:solidFill>
                  <a:latin typeface="仿宋" panose="02010609060101010101" pitchFamily="49" charset="-122"/>
                  <a:ea typeface="仿宋" panose="02010609060101010101" pitchFamily="49" charset="-122"/>
                  <a:sym typeface="+mn-ea"/>
                </a:rPr>
                <a:t>    </a:t>
              </a:r>
              <a:r>
                <a:rPr lang="zh-CN" altLang="en-US" sz="2400" dirty="0">
                  <a:solidFill>
                    <a:srgbClr val="2E3A49"/>
                  </a:solidFill>
                  <a:latin typeface="仿宋" panose="02010609060101010101" pitchFamily="49" charset="-122"/>
                  <a:ea typeface="仿宋" panose="02010609060101010101" pitchFamily="49" charset="-122"/>
                  <a:sym typeface="+mn-ea"/>
                </a:rPr>
                <a:t>文宣部本着为学生学习提供便利，打造良好学习氛围的初衷，承担着学业发展中心的宣传工作，为提高光电学子的学业水平不断努力。文宣部将学院的学术动态及时与学子们分享，发挥着不可或缺的作用。</a:t>
              </a:r>
              <a:endParaRPr lang="zh-CN" altLang="en-US" sz="2400" dirty="0">
                <a:solidFill>
                  <a:srgbClr val="2E3A49"/>
                </a:solidFill>
                <a:latin typeface="仿宋" panose="02010609060101010101" pitchFamily="49" charset="-122"/>
                <a:ea typeface="仿宋" panose="02010609060101010101" pitchFamily="49" charset="-122"/>
              </a:endParaRPr>
            </a:p>
          </p:txBody>
        </p:sp>
      </p:grpSp>
      <p:grpSp>
        <p:nvGrpSpPr>
          <p:cNvPr id="30" name="组合 29"/>
          <p:cNvGrpSpPr/>
          <p:nvPr/>
        </p:nvGrpSpPr>
        <p:grpSpPr>
          <a:xfrm>
            <a:off x="8184515" y="4829175"/>
            <a:ext cx="3883025" cy="1925320"/>
            <a:chOff x="13085" y="5960"/>
            <a:chExt cx="6115" cy="3032"/>
          </a:xfrm>
        </p:grpSpPr>
        <p:cxnSp>
          <p:nvCxnSpPr>
            <p:cNvPr id="31" name="直接连接符 30"/>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pic>
        <p:nvPicPr>
          <p:cNvPr id="24" name="图片 23" descr="BFF9F24B921D0CD719BB566ABA987640"/>
          <p:cNvPicPr>
            <a:picLocks noChangeAspect="1"/>
          </p:cNvPicPr>
          <p:nvPr/>
        </p:nvPicPr>
        <p:blipFill>
          <a:blip r:embed="rId4"/>
          <a:srcRect t="52336" b="10082"/>
          <a:stretch>
            <a:fillRect/>
          </a:stretch>
        </p:blipFill>
        <p:spPr>
          <a:xfrm>
            <a:off x="8463524" y="1016825"/>
            <a:ext cx="2488223" cy="2026264"/>
          </a:xfrm>
          <a:prstGeom prst="rect">
            <a:avLst/>
          </a:prstGeom>
        </p:spPr>
      </p:pic>
      <p:pic>
        <p:nvPicPr>
          <p:cNvPr id="4" name="图片 3" descr="5D6AF03245DC4ACBE470FB51A2331D31"/>
          <p:cNvPicPr>
            <a:picLocks noChangeAspect="1"/>
          </p:cNvPicPr>
          <p:nvPr/>
        </p:nvPicPr>
        <p:blipFill>
          <a:blip r:embed="rId5"/>
          <a:srcRect t="13201" b="53138"/>
          <a:stretch>
            <a:fillRect/>
          </a:stretch>
        </p:blipFill>
        <p:spPr>
          <a:xfrm>
            <a:off x="8318834" y="3176926"/>
            <a:ext cx="2777601" cy="2026264"/>
          </a:xfrm>
          <a:prstGeom prst="rect">
            <a:avLst/>
          </a:prstGeom>
        </p:spPr>
      </p:pic>
      <p:pic>
        <p:nvPicPr>
          <p:cNvPr id="15" name="图片 14">
            <a:extLst>
              <a:ext uri="{FF2B5EF4-FFF2-40B4-BE49-F238E27FC236}">
                <a16:creationId xmlns:a16="http://schemas.microsoft.com/office/drawing/2014/main" id="{92CF38F6-AE62-4C05-9FEE-43D6F2155C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992" y="188595"/>
            <a:ext cx="2283723" cy="1042765"/>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8308975" y="3784600"/>
            <a:ext cx="3883025" cy="1925320"/>
            <a:chOff x="13085" y="5960"/>
            <a:chExt cx="6115" cy="3032"/>
          </a:xfrm>
        </p:grpSpPr>
        <p:cxnSp>
          <p:nvCxnSpPr>
            <p:cNvPr id="8" name="直接连接符 7"/>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pic>
        <p:nvPicPr>
          <p:cNvPr id="2" name="图片 1" descr="HUST学习加油站二维码"/>
          <p:cNvPicPr>
            <a:picLocks noChangeAspect="1"/>
          </p:cNvPicPr>
          <p:nvPr/>
        </p:nvPicPr>
        <p:blipFill>
          <a:blip r:embed="rId2"/>
          <a:stretch>
            <a:fillRect/>
          </a:stretch>
        </p:blipFill>
        <p:spPr>
          <a:xfrm>
            <a:off x="3429047" y="1829258"/>
            <a:ext cx="4676775" cy="4676775"/>
          </a:xfrm>
          <a:prstGeom prst="rect">
            <a:avLst/>
          </a:prstGeom>
        </p:spPr>
      </p:pic>
      <p:grpSp>
        <p:nvGrpSpPr>
          <p:cNvPr id="9" name="组合 8"/>
          <p:cNvGrpSpPr/>
          <p:nvPr/>
        </p:nvGrpSpPr>
        <p:grpSpPr>
          <a:xfrm>
            <a:off x="117522" y="127000"/>
            <a:ext cx="3165523" cy="1721109"/>
            <a:chOff x="117522" y="127000"/>
            <a:chExt cx="3165523" cy="1721109"/>
          </a:xfrm>
        </p:grpSpPr>
        <p:cxnSp>
          <p:nvCxnSpPr>
            <p:cNvPr id="10" name="直接连接符 9"/>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3272202" y="351967"/>
            <a:ext cx="4833620" cy="1445260"/>
          </a:xfrm>
          <a:prstGeom prst="rect">
            <a:avLst/>
          </a:prstGeom>
          <a:noFill/>
        </p:spPr>
        <p:txBody>
          <a:bodyPr wrap="none" rtlCol="0">
            <a:spAutoFit/>
          </a:bodyPr>
          <a:lstStyle/>
          <a:p>
            <a:pPr algn="ctr">
              <a:buClrTx/>
              <a:buSzTx/>
              <a:buNone/>
            </a:pPr>
            <a:r>
              <a:rPr lang="zh-CN" altLang="en-US" sz="4400" dirty="0">
                <a:latin typeface="华文行楷" panose="02010800040101010101" charset="-122"/>
                <a:ea typeface="华文行楷" panose="02010800040101010101" charset="-122"/>
                <a:cs typeface="华文行楷" panose="02010800040101010101" charset="-122"/>
              </a:rPr>
              <a:t>HUSToei学业加油站</a:t>
            </a:r>
          </a:p>
          <a:p>
            <a:pPr algn="ctr">
              <a:buClrTx/>
              <a:buSzTx/>
              <a:buNone/>
            </a:pPr>
            <a:r>
              <a:rPr lang="zh-CN" altLang="en-US" sz="4400" dirty="0">
                <a:latin typeface="华文行楷" panose="02010800040101010101" charset="-122"/>
                <a:ea typeface="华文行楷" panose="02010800040101010101" charset="-122"/>
                <a:cs typeface="华文行楷" panose="02010800040101010101" charset="-122"/>
              </a:rPr>
              <a:t>公众号</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22BED0496D6CCCF7D5D8A7108D1978E"/>
          <p:cNvPicPr>
            <a:picLocks noChangeAspect="1"/>
          </p:cNvPicPr>
          <p:nvPr/>
        </p:nvPicPr>
        <p:blipFill>
          <a:blip r:embed="rId2"/>
          <a:srcRect l="1088" t="33265" r="1088" b="32906"/>
          <a:stretch>
            <a:fillRect/>
          </a:stretch>
        </p:blipFill>
        <p:spPr>
          <a:xfrm>
            <a:off x="380365" y="696449"/>
            <a:ext cx="5025390" cy="3766820"/>
          </a:xfrm>
          <a:prstGeom prst="rect">
            <a:avLst/>
          </a:prstGeom>
        </p:spPr>
      </p:pic>
      <p:pic>
        <p:nvPicPr>
          <p:cNvPr id="5" name="图片 4" descr="DB7A10480075352D3A717EC7FDD9CBD7"/>
          <p:cNvPicPr>
            <a:picLocks noChangeAspect="1"/>
          </p:cNvPicPr>
          <p:nvPr/>
        </p:nvPicPr>
        <p:blipFill>
          <a:blip r:embed="rId3"/>
          <a:stretch>
            <a:fillRect/>
          </a:stretch>
        </p:blipFill>
        <p:spPr>
          <a:xfrm>
            <a:off x="6364654" y="765211"/>
            <a:ext cx="5385435" cy="3766820"/>
          </a:xfrm>
          <a:prstGeom prst="rect">
            <a:avLst/>
          </a:prstGeom>
        </p:spPr>
      </p:pic>
      <p:sp>
        <p:nvSpPr>
          <p:cNvPr id="3" name="文本框 2"/>
          <p:cNvSpPr txBox="1"/>
          <p:nvPr/>
        </p:nvSpPr>
        <p:spPr>
          <a:xfrm>
            <a:off x="2410460" y="4943692"/>
            <a:ext cx="9428480" cy="829945"/>
          </a:xfrm>
          <a:prstGeom prst="rect">
            <a:avLst/>
          </a:prstGeom>
          <a:noFill/>
        </p:spPr>
        <p:txBody>
          <a:bodyPr wrap="square" rtlCol="0" anchor="t">
            <a:spAutoFit/>
          </a:bodyPr>
          <a:lstStyle/>
          <a:p>
            <a:r>
              <a:rPr lang="zh-CN" altLang="en-US" sz="4800" b="1" dirty="0">
                <a:latin typeface="方正舒体" panose="02010601030101010101" charset="-122"/>
                <a:ea typeface="方正舒体" panose="02010601030101010101" charset="-122"/>
                <a:sym typeface="+mn-ea"/>
              </a:rPr>
              <a:t>学业发展与支持中心大家庭</a:t>
            </a:r>
          </a:p>
        </p:txBody>
      </p:sp>
      <p:pic>
        <p:nvPicPr>
          <p:cNvPr id="6153"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400" y="647770"/>
            <a:ext cx="10969200" cy="705600"/>
          </a:xfrm>
        </p:spPr>
        <p:txBody>
          <a:bodyPr/>
          <a:lstStyle/>
          <a:p>
            <a:r>
              <a:rPr lang="zh-CN" altLang="en-US"/>
              <a:t>一、学业发展中心简介</a:t>
            </a:r>
          </a:p>
        </p:txBody>
      </p:sp>
      <p:sp>
        <p:nvSpPr>
          <p:cNvPr id="5" name="内容占位符 4"/>
          <p:cNvSpPr>
            <a:spLocks noGrp="1"/>
          </p:cNvSpPr>
          <p:nvPr>
            <p:ph idx="1"/>
          </p:nvPr>
        </p:nvSpPr>
        <p:spPr/>
        <p:txBody>
          <a:bodyPr>
            <a:noAutofit/>
          </a:bodyPr>
          <a:lstStyle/>
          <a:p>
            <a:r>
              <a:rPr lang="zh-CN" altLang="en-US" sz="2800" dirty="0">
                <a:latin typeface="微软雅黑" panose="020B0503020204020204" pitchFamily="34" charset="-122"/>
                <a:sym typeface="+mn-ea"/>
              </a:rPr>
              <a:t>学业部直属学业发展中心，以提高同学们学习意识为目的，以服务同学们的学业为宗旨，主办各类学业辅导与大学生涯规划活动，努力营造积极、健康的学习氛围。</a:t>
            </a:r>
          </a:p>
          <a:p>
            <a:r>
              <a:rPr lang="zh-CN" altLang="en-US" sz="2800" dirty="0">
                <a:latin typeface="微软雅黑" panose="020B0503020204020204" pitchFamily="34" charset="-122"/>
                <a:sym typeface="+mn-ea"/>
              </a:rPr>
              <a:t>学业部的主要活动有</a:t>
            </a:r>
            <a:r>
              <a:rPr lang="zh-CN" altLang="en-US" sz="2800" dirty="0">
                <a:solidFill>
                  <a:srgbClr val="FF0000"/>
                </a:solidFill>
                <a:latin typeface="微软雅黑" panose="020B0503020204020204" pitchFamily="34" charset="-122"/>
                <a:sym typeface="+mn-ea"/>
              </a:rPr>
              <a:t>百场导航  学霸有约  追光班  成长交流会</a:t>
            </a:r>
            <a:r>
              <a:rPr lang="zh-CN" altLang="en-US" sz="2800" dirty="0">
                <a:latin typeface="微软雅黑" panose="020B0503020204020204" pitchFamily="34" charset="-122"/>
                <a:sym typeface="+mn-ea"/>
              </a:rPr>
              <a:t>等多种活动。</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sym typeface="+mn-ea"/>
              </a:rPr>
              <a:t>学业部为年级学习氛围的建设与同学们</a:t>
            </a:r>
            <a:r>
              <a:rPr lang="zh-CN" altLang="en-US" sz="2800" dirty="0">
                <a:solidFill>
                  <a:srgbClr val="FF0000"/>
                </a:solidFill>
                <a:latin typeface="微软雅黑" panose="020B0503020204020204" pitchFamily="34" charset="-122"/>
                <a:sym typeface="+mn-ea"/>
              </a:rPr>
              <a:t>学习成绩的提高</a:t>
            </a:r>
            <a:r>
              <a:rPr lang="zh-CN" altLang="en-US" sz="2800" dirty="0">
                <a:latin typeface="微软雅黑" panose="020B0503020204020204" pitchFamily="34" charset="-122"/>
                <a:sym typeface="+mn-ea"/>
              </a:rPr>
              <a:t>做出了重要贡献，也受到了同学们的广泛好评</a:t>
            </a:r>
          </a:p>
        </p:txBody>
      </p:sp>
      <p:cxnSp>
        <p:nvCxnSpPr>
          <p:cNvPr id="2" name="直接连接符 1"/>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312410" y="67945"/>
            <a:ext cx="6864985" cy="718820"/>
            <a:chOff x="426" y="229"/>
            <a:chExt cx="10811" cy="1132"/>
          </a:xfrm>
        </p:grpSpPr>
        <p:pic>
          <p:nvPicPr>
            <p:cNvPr id="6152"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部门架构整体布局</a:t>
            </a:r>
          </a:p>
        </p:txBody>
      </p:sp>
      <p:pic>
        <p:nvPicPr>
          <p:cNvPr id="5" name="内容占位符 4"/>
          <p:cNvPicPr>
            <a:picLocks noGrp="1" noChangeAspect="1"/>
          </p:cNvPicPr>
          <p:nvPr>
            <p:ph sz="half" idx="1"/>
            <p:custDataLst>
              <p:tags r:id="rId2"/>
            </p:custDataLst>
          </p:nvPr>
        </p:nvPicPr>
        <p:blipFill>
          <a:blip r:embed="rId4"/>
          <a:stretch>
            <a:fillRect/>
          </a:stretch>
        </p:blipFill>
        <p:spPr>
          <a:xfrm>
            <a:off x="708025" y="1765300"/>
            <a:ext cx="4977130" cy="4219575"/>
          </a:xfrm>
          <a:prstGeom prst="rect">
            <a:avLst/>
          </a:prstGeom>
        </p:spPr>
      </p:pic>
      <p:pic>
        <p:nvPicPr>
          <p:cNvPr id="8" name="内容占位符 7"/>
          <p:cNvPicPr>
            <a:picLocks noGrp="1" noChangeAspect="1"/>
          </p:cNvPicPr>
          <p:nvPr>
            <p:ph sz="half" idx="2"/>
          </p:nvPr>
        </p:nvPicPr>
        <p:blipFill>
          <a:blip r:embed="rId5"/>
          <a:stretch>
            <a:fillRect/>
          </a:stretch>
        </p:blipFill>
        <p:spPr>
          <a:xfrm>
            <a:off x="5909310" y="1764665"/>
            <a:ext cx="6036945" cy="4220210"/>
          </a:xfrm>
          <a:prstGeom prst="rect">
            <a:avLst/>
          </a:prstGeom>
        </p:spPr>
      </p:pic>
      <p:cxnSp>
        <p:nvCxnSpPr>
          <p:cNvPr id="3" name="直接连接符 2"/>
          <p:cNvCxnSpPr/>
          <p:nvPr/>
        </p:nvCxnSpPr>
        <p:spPr>
          <a:xfrm flipV="1">
            <a:off x="335280" y="1336040"/>
            <a:ext cx="11392535" cy="17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12410" y="67945"/>
            <a:ext cx="6864985" cy="718820"/>
            <a:chOff x="426" y="229"/>
            <a:chExt cx="10811" cy="1132"/>
          </a:xfrm>
        </p:grpSpPr>
        <p:pic>
          <p:nvPicPr>
            <p:cNvPr id="6152"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6" y="229"/>
              <a:ext cx="4986" cy="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15" y="276"/>
              <a:ext cx="5523" cy="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rcRect l="49862" t="5470" r="7151" b="56608"/>
          <a:stretch>
            <a:fillRect/>
          </a:stretch>
        </p:blipFill>
        <p:spPr>
          <a:xfrm>
            <a:off x="6668135" y="0"/>
            <a:ext cx="1953895" cy="1291590"/>
          </a:xfrm>
          <a:prstGeom prst="rect">
            <a:avLst/>
          </a:prstGeom>
        </p:spPr>
      </p:pic>
      <p:sp>
        <p:nvSpPr>
          <p:cNvPr id="4" name="矩形 3"/>
          <p:cNvSpPr/>
          <p:nvPr/>
        </p:nvSpPr>
        <p:spPr>
          <a:xfrm>
            <a:off x="49212" y="119368"/>
            <a:ext cx="3841115" cy="1106805"/>
          </a:xfrm>
          <a:prstGeom prst="rect">
            <a:avLst/>
          </a:prstGeom>
          <a:noFill/>
          <a:ln>
            <a:noFill/>
          </a:ln>
        </p:spPr>
        <p:txBody>
          <a:bodyPr wrap="squar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中心简介</a:t>
            </a:r>
          </a:p>
        </p:txBody>
      </p:sp>
      <p:pic>
        <p:nvPicPr>
          <p:cNvPr id="6153"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nvGrpSpPr>
        <p:grpSpPr>
          <a:xfrm>
            <a:off x="11494770" y="5300641"/>
            <a:ext cx="383416" cy="391153"/>
            <a:chOff x="9143021" y="4403157"/>
            <a:chExt cx="383416" cy="391153"/>
          </a:xfrm>
          <a:solidFill>
            <a:srgbClr val="2E3A49"/>
          </a:solidFill>
        </p:grpSpPr>
        <p:sp>
          <p:nvSpPr>
            <p:cNvPr id="13"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19"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6" name="图片 5" descr="学业发展中心架构流程图"/>
          <p:cNvPicPr>
            <a:picLocks noChangeAspect="1"/>
          </p:cNvPicPr>
          <p:nvPr/>
        </p:nvPicPr>
        <p:blipFill>
          <a:blip r:embed="rId4"/>
          <a:stretch>
            <a:fillRect/>
          </a:stretch>
        </p:blipFill>
        <p:spPr>
          <a:xfrm>
            <a:off x="6856175" y="865799"/>
            <a:ext cx="5547915" cy="5339415"/>
          </a:xfrm>
          <a:prstGeom prst="rect">
            <a:avLst/>
          </a:prstGeom>
        </p:spPr>
      </p:pic>
      <p:grpSp>
        <p:nvGrpSpPr>
          <p:cNvPr id="10" name="组合 9"/>
          <p:cNvGrpSpPr/>
          <p:nvPr/>
        </p:nvGrpSpPr>
        <p:grpSpPr>
          <a:xfrm>
            <a:off x="1101318" y="1238375"/>
            <a:ext cx="5929630" cy="5374512"/>
            <a:chOff x="1548" y="1931"/>
            <a:chExt cx="9338" cy="7044"/>
          </a:xfrm>
        </p:grpSpPr>
        <p:grpSp>
          <p:nvGrpSpPr>
            <p:cNvPr id="5" name="组合 4"/>
            <p:cNvGrpSpPr/>
            <p:nvPr/>
          </p:nvGrpSpPr>
          <p:grpSpPr>
            <a:xfrm>
              <a:off x="1548" y="1931"/>
              <a:ext cx="9338" cy="4290"/>
              <a:chOff x="1548" y="2462"/>
              <a:chExt cx="9338" cy="4290"/>
            </a:xfrm>
          </p:grpSpPr>
          <p:sp>
            <p:nvSpPr>
              <p:cNvPr id="2" name="文本框 1"/>
              <p:cNvSpPr txBox="1"/>
              <p:nvPr/>
            </p:nvSpPr>
            <p:spPr>
              <a:xfrm>
                <a:off x="1548" y="3364"/>
                <a:ext cx="8275" cy="3388"/>
              </a:xfrm>
              <a:prstGeom prst="rect">
                <a:avLst/>
              </a:prstGeom>
              <a:noFill/>
            </p:spPr>
            <p:txBody>
              <a:bodyPr wrap="square" rtlCol="0">
                <a:spAutoFit/>
              </a:bodyPr>
              <a:lstStyle/>
              <a:p>
                <a:pPr algn="l"/>
                <a:r>
                  <a:rPr lang="en-US" altLang="zh-CN" b="1" dirty="0">
                    <a:latin typeface="仿宋" panose="02010609060101010101" pitchFamily="49" charset="-122"/>
                    <a:ea typeface="仿宋" panose="02010609060101010101" pitchFamily="49" charset="-122"/>
                    <a:cs typeface="华文隶书" panose="02010800040101010101" charset="-122"/>
                  </a:rPr>
                  <a:t>1.</a:t>
                </a:r>
                <a:r>
                  <a:rPr lang="zh-CN" altLang="en-US" b="1" dirty="0">
                    <a:latin typeface="仿宋" panose="02010609060101010101" pitchFamily="49" charset="-122"/>
                    <a:ea typeface="仿宋" panose="02010609060101010101" pitchFamily="49" charset="-122"/>
                    <a:cs typeface="华文隶书" panose="02010800040101010101" charset="-122"/>
                  </a:rPr>
                  <a:t>整合学院关于学业、就业、深造等发展规划和理论学习的相关资源；</a:t>
                </a:r>
              </a:p>
              <a:p>
                <a:pPr algn="l"/>
                <a:r>
                  <a:rPr lang="en-US" altLang="zh-CN" b="1" dirty="0">
                    <a:latin typeface="仿宋" panose="02010609060101010101" pitchFamily="49" charset="-122"/>
                    <a:ea typeface="仿宋" panose="02010609060101010101" pitchFamily="49" charset="-122"/>
                    <a:cs typeface="华文隶书" panose="02010800040101010101" charset="-122"/>
                  </a:rPr>
                  <a:t>2.</a:t>
                </a:r>
                <a:r>
                  <a:rPr lang="zh-CN" altLang="en-US" b="1" dirty="0">
                    <a:latin typeface="仿宋" panose="02010609060101010101" pitchFamily="49" charset="-122"/>
                    <a:ea typeface="仿宋" panose="02010609060101010101" pitchFamily="49" charset="-122"/>
                    <a:cs typeface="华文隶书" panose="02010800040101010101" charset="-122"/>
                  </a:rPr>
                  <a:t>建立独立于课堂的答疑解惑、传道受业的师生、朋辈共同体；</a:t>
                </a:r>
                <a:endParaRPr lang="en-US" altLang="zh-CN" b="1" dirty="0">
                  <a:latin typeface="仿宋" panose="02010609060101010101" pitchFamily="49" charset="-122"/>
                  <a:ea typeface="仿宋" panose="02010609060101010101" pitchFamily="49" charset="-122"/>
                  <a:cs typeface="华文隶书" panose="02010800040101010101" charset="-122"/>
                </a:endParaRPr>
              </a:p>
              <a:p>
                <a:pPr algn="l"/>
                <a:r>
                  <a:rPr lang="en-US" altLang="zh-CN" b="1" dirty="0">
                    <a:latin typeface="仿宋" panose="02010609060101010101" pitchFamily="49" charset="-122"/>
                    <a:ea typeface="仿宋" panose="02010609060101010101" pitchFamily="49" charset="-122"/>
                    <a:cs typeface="华文隶书" panose="02010800040101010101" charset="-122"/>
                  </a:rPr>
                  <a:t>3.</a:t>
                </a:r>
                <a:r>
                  <a:rPr lang="zh-CN" altLang="en-US" b="1" dirty="0">
                    <a:latin typeface="仿宋" panose="02010609060101010101" pitchFamily="49" charset="-122"/>
                    <a:ea typeface="仿宋" panose="02010609060101010101" pitchFamily="49" charset="-122"/>
                    <a:cs typeface="华文隶书" panose="02010800040101010101" charset="-122"/>
                  </a:rPr>
                  <a:t>构筑多元化的学习交流平台，为同学们提供更多、更好的学习机会；</a:t>
                </a:r>
                <a:endParaRPr lang="zh-CN" altLang="en-US" dirty="0">
                  <a:latin typeface="微软雅黑" panose="020B0503020204020204" pitchFamily="34" charset="-122"/>
                  <a:ea typeface="微软雅黑" panose="020B0503020204020204" pitchFamily="34" charset="-122"/>
                  <a:cs typeface="华文隶书" panose="02010800040101010101" charset="-122"/>
                </a:endParaRPr>
              </a:p>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cs typeface="华文隶书" panose="02010800040101010101" charset="-122"/>
                  </a:rPr>
                  <a:t>简单来说</a:t>
                </a:r>
                <a:r>
                  <a:rPr lang="zh-CN" altLang="en-US" dirty="0">
                    <a:latin typeface="微软雅黑" panose="020B0503020204020204" pitchFamily="34" charset="-122"/>
                    <a:ea typeface="微软雅黑" panose="020B0503020204020204" pitchFamily="34" charset="-122"/>
                    <a:cs typeface="华文隶书" panose="02010800040101010101" charset="-122"/>
                  </a:rPr>
                  <a:t>，</a:t>
                </a:r>
                <a:r>
                  <a:rPr lang="zh-CN" altLang="en-US" b="1" dirty="0">
                    <a:latin typeface="仿宋" panose="02010609060101010101" pitchFamily="49" charset="-122"/>
                    <a:ea typeface="仿宋" panose="02010609060101010101" pitchFamily="49" charset="-122"/>
                    <a:cs typeface="华文隶书" panose="02010800040101010101" charset="-122"/>
                  </a:rPr>
                  <a:t>就是帮助解决同学们学习上遇到的困难，同时，提供更优质的资源和更宽广的平台供各位同学提升自我。</a:t>
                </a:r>
              </a:p>
            </p:txBody>
          </p:sp>
          <p:sp>
            <p:nvSpPr>
              <p:cNvPr id="3" name="文本框 2"/>
              <p:cNvSpPr txBox="1"/>
              <p:nvPr/>
            </p:nvSpPr>
            <p:spPr>
              <a:xfrm>
                <a:off x="1548" y="2462"/>
                <a:ext cx="9338" cy="824"/>
              </a:xfrm>
              <a:prstGeom prst="rect">
                <a:avLst/>
              </a:prstGeom>
              <a:noFill/>
            </p:spPr>
            <p:txBody>
              <a:bodyPr wrap="none" rtlCol="0">
                <a:spAutoFit/>
              </a:bodyPr>
              <a:lstStyle/>
              <a:p>
                <a:r>
                  <a:rPr lang="zh-CN" altLang="en-US" sz="2800" dirty="0">
                    <a:latin typeface="方正舒体" panose="02010601030101010101" charset="-122"/>
                    <a:ea typeface="方正舒体" panose="02010601030101010101" charset="-122"/>
                  </a:rPr>
                  <a:t>学业发展与支持中心的职能是什么？</a:t>
                </a:r>
              </a:p>
            </p:txBody>
          </p:sp>
        </p:grpSp>
        <p:grpSp>
          <p:nvGrpSpPr>
            <p:cNvPr id="9" name="组合 8"/>
            <p:cNvGrpSpPr/>
            <p:nvPr/>
          </p:nvGrpSpPr>
          <p:grpSpPr>
            <a:xfrm>
              <a:off x="1548" y="6217"/>
              <a:ext cx="9033" cy="2758"/>
              <a:chOff x="1548" y="6217"/>
              <a:chExt cx="9033" cy="2758"/>
            </a:xfrm>
          </p:grpSpPr>
          <p:sp>
            <p:nvSpPr>
              <p:cNvPr id="7" name="文本框 6"/>
              <p:cNvSpPr txBox="1"/>
              <p:nvPr/>
            </p:nvSpPr>
            <p:spPr>
              <a:xfrm>
                <a:off x="1548" y="6217"/>
                <a:ext cx="9033" cy="824"/>
              </a:xfrm>
              <a:prstGeom prst="rect">
                <a:avLst/>
              </a:prstGeom>
              <a:noFill/>
            </p:spPr>
            <p:txBody>
              <a:bodyPr wrap="none" rtlCol="0">
                <a:spAutoFit/>
              </a:bodyPr>
              <a:lstStyle/>
              <a:p>
                <a:r>
                  <a:rPr lang="zh-CN" altLang="en-US" sz="2800" dirty="0">
                    <a:latin typeface="方正舒体" panose="02010601030101010101" charset="-122"/>
                    <a:ea typeface="方正舒体" panose="02010601030101010101" charset="-122"/>
                  </a:rPr>
                  <a:t>为什么要加入学业发展与支持中心</a:t>
                </a:r>
                <a:r>
                  <a:rPr lang="en-US" altLang="zh-CN" sz="2800" dirty="0">
                    <a:latin typeface="方正舒体" panose="02010601030101010101" charset="-122"/>
                    <a:ea typeface="方正舒体" panose="02010601030101010101" charset="-122"/>
                  </a:rPr>
                  <a:t>?</a:t>
                </a:r>
              </a:p>
            </p:txBody>
          </p:sp>
          <p:sp>
            <p:nvSpPr>
              <p:cNvPr id="8" name="文本框 7"/>
              <p:cNvSpPr txBox="1"/>
              <p:nvPr/>
            </p:nvSpPr>
            <p:spPr>
              <a:xfrm>
                <a:off x="1548" y="7039"/>
                <a:ext cx="8737" cy="1936"/>
              </a:xfrm>
              <a:prstGeom prst="rect">
                <a:avLst/>
              </a:prstGeom>
              <a:noFill/>
            </p:spPr>
            <p:txBody>
              <a:bodyPr wrap="square" rtlCol="0">
                <a:spAutoFit/>
              </a:bodyPr>
              <a:lstStyle/>
              <a:p>
                <a:r>
                  <a:rPr lang="zh-CN" altLang="en-US" b="1" dirty="0">
                    <a:latin typeface="仿宋" panose="02010609060101010101" pitchFamily="49" charset="-122"/>
                    <a:ea typeface="仿宋" panose="02010609060101010101" pitchFamily="49" charset="-122"/>
                  </a:rPr>
                  <a:t>1.帮助同学，促进学业上的共同进步；</a:t>
                </a:r>
              </a:p>
              <a:p>
                <a:r>
                  <a:rPr lang="zh-CN" altLang="en-US" b="1" dirty="0">
                    <a:latin typeface="仿宋" panose="02010609060101010101" pitchFamily="49" charset="-122"/>
                    <a:ea typeface="仿宋" panose="02010609060101010101" pitchFamily="49" charset="-122"/>
                  </a:rPr>
                  <a:t>2.认识一帮优秀且致力于学业发展、志同道合的朋友；</a:t>
                </a:r>
              </a:p>
              <a:p>
                <a:r>
                  <a:rPr lang="zh-CN" altLang="en-US" b="1" dirty="0">
                    <a:latin typeface="仿宋" panose="02010609060101010101" pitchFamily="49" charset="-122"/>
                    <a:ea typeface="仿宋" panose="02010609060101010101" pitchFamily="49" charset="-122"/>
                  </a:rPr>
                  <a:t>3.组织开展各项品牌活动，锻炼自己的综合能力的同时探索适合自己的发展方向；</a:t>
                </a:r>
              </a:p>
              <a:p>
                <a:r>
                  <a:rPr lang="zh-CN" altLang="en-US" b="1" dirty="0">
                    <a:latin typeface="仿宋" panose="02010609060101010101" pitchFamily="49" charset="-122"/>
                    <a:ea typeface="仿宋" panose="02010609060101010101" pitchFamily="49" charset="-122"/>
                  </a:rPr>
                  <a:t>……</a:t>
                </a:r>
              </a:p>
            </p:txBody>
          </p:sp>
        </p:gr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a:blip r:embed="rId25"/>
          <a:srcRect l="2782" t="2687" r="68503" b="52068"/>
          <a:stretch>
            <a:fillRect/>
          </a:stretch>
        </p:blipFill>
        <p:spPr>
          <a:xfrm>
            <a:off x="10481945" y="3755390"/>
            <a:ext cx="1612265" cy="1903095"/>
          </a:xfrm>
          <a:prstGeom prst="rect">
            <a:avLst/>
          </a:prstGeom>
        </p:spPr>
      </p:pic>
      <p:pic>
        <p:nvPicPr>
          <p:cNvPr id="6153" name="图片 11"/>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62"/>
          <p:cNvPicPr/>
          <p:nvPr/>
        </p:nvPicPr>
        <p:blipFill>
          <a:blip r:embed="rId27"/>
          <a:srcRect t="14236" b="35347"/>
          <a:stretch>
            <a:fillRect/>
          </a:stretch>
        </p:blipFill>
        <p:spPr bwMode="auto">
          <a:xfrm>
            <a:off x="6201537" y="906192"/>
            <a:ext cx="3017520" cy="1113155"/>
          </a:xfrm>
          <a:prstGeom prst="rect">
            <a:avLst/>
          </a:prstGeom>
          <a:ln>
            <a:noFill/>
          </a:ln>
          <a:effectLst>
            <a:outerShdw blurRad="165100" dist="76200" dir="13500000" algn="br" rotWithShape="0">
              <a:prstClr val="black">
                <a:alpha val="44000"/>
              </a:prstClr>
            </a:outerShdw>
          </a:effectLst>
          <a:extLst>
            <a:ext uri="{909E8E84-426E-40DD-AFC4-6F175D3DCCD1}">
              <a14:hiddenFill xmlns:a14="http://schemas.microsoft.com/office/drawing/2010/main">
                <a:solidFill>
                  <a:srgbClr val="FFFFFF"/>
                </a:solidFill>
              </a14:hiddenFill>
            </a:ext>
          </a:extLst>
        </p:spPr>
      </p:pic>
      <p:cxnSp>
        <p:nvCxnSpPr>
          <p:cNvPr id="2" name="直接连接符 1"/>
          <p:cNvCxnSpPr/>
          <p:nvPr/>
        </p:nvCxnSpPr>
        <p:spPr>
          <a:xfrm flipV="1">
            <a:off x="0" y="1034415"/>
            <a:ext cx="3467735" cy="12700"/>
          </a:xfrm>
          <a:prstGeom prst="line">
            <a:avLst/>
          </a:prstGeom>
        </p:spPr>
        <p:style>
          <a:lnRef idx="3">
            <a:schemeClr val="dk1"/>
          </a:lnRef>
          <a:fillRef idx="0">
            <a:schemeClr val="dk1"/>
          </a:fillRef>
          <a:effectRef idx="2">
            <a:schemeClr val="dk1"/>
          </a:effectRef>
          <a:fontRef idx="minor">
            <a:schemeClr val="tx1"/>
          </a:fontRef>
        </p:style>
      </p:cxnSp>
      <p:sp>
        <p:nvSpPr>
          <p:cNvPr id="3" name="矩形 2"/>
          <p:cNvSpPr/>
          <p:nvPr/>
        </p:nvSpPr>
        <p:spPr>
          <a:xfrm>
            <a:off x="150599" y="18752"/>
            <a:ext cx="3262432" cy="1015663"/>
          </a:xfrm>
          <a:prstGeom prst="rect">
            <a:avLst/>
          </a:prstGeom>
          <a:noFill/>
          <a:ln>
            <a:noFill/>
          </a:ln>
        </p:spPr>
        <p:txBody>
          <a:bodyPr wrap="none" rtlCol="0" anchor="t">
            <a:spAutoFit/>
          </a:bodyPr>
          <a:lstStyle/>
          <a:p>
            <a:pPr algn="ctr"/>
            <a:r>
              <a:rPr lang="zh-CN" altLang="en-US" sz="6000" b="1" kern="100" dirty="0">
                <a:solidFill>
                  <a:srgbClr val="002060"/>
                </a:solidFill>
                <a:latin typeface="微软雅黑" panose="020B0503020204020204" pitchFamily="34" charset="-122"/>
                <a:ea typeface="微软雅黑" panose="020B0503020204020204" pitchFamily="34" charset="-122"/>
                <a:cs typeface="+mn-ea"/>
              </a:rPr>
              <a:t>整体布局</a:t>
            </a:r>
          </a:p>
        </p:txBody>
      </p:sp>
      <p:grpSp>
        <p:nvGrpSpPr>
          <p:cNvPr id="14" name="组合 13"/>
          <p:cNvGrpSpPr/>
          <p:nvPr/>
        </p:nvGrpSpPr>
        <p:grpSpPr>
          <a:xfrm flipH="1">
            <a:off x="0" y="4281396"/>
            <a:ext cx="3886200" cy="2576604"/>
            <a:chOff x="7556500" y="3784600"/>
            <a:chExt cx="4635500" cy="3073400"/>
          </a:xfrm>
        </p:grpSpPr>
        <p:sp>
          <p:nvSpPr>
            <p:cNvPr id="15" name="直角三角形 14"/>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9874250" y="3784600"/>
              <a:ext cx="2317750" cy="140533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8596847" y="4348879"/>
              <a:ext cx="2317750" cy="1405332"/>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sp>
        <p:nvSpPr>
          <p:cNvPr id="36" name="KSO_Shape"/>
          <p:cNvSpPr/>
          <p:nvPr>
            <p:custDataLst>
              <p:tags r:id="rId1"/>
            </p:custDataLst>
          </p:nvPr>
        </p:nvSpPr>
        <p:spPr>
          <a:xfrm flipH="1" flipV="1">
            <a:off x="5741082" y="3620850"/>
            <a:ext cx="1374312" cy="630668"/>
          </a:xfrm>
          <a:prstGeom prst="bentArrow">
            <a:avLst>
              <a:gd name="adj1" fmla="val 14574"/>
              <a:gd name="adj2" fmla="val 17832"/>
              <a:gd name="adj3" fmla="val 22629"/>
              <a:gd name="adj4" fmla="val 37606"/>
            </a:avLst>
          </a:prstGeom>
          <a:solidFill>
            <a:srgbClr val="FFFFFF"/>
          </a:solidFill>
          <a:ln w="3175">
            <a:solidFill>
              <a:srgbClr val="EAEAEA"/>
            </a:solidFill>
          </a:ln>
          <a:effectLst>
            <a:outerShdw dist="38100" dir="5400000" algn="t"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37" name="KSO_Shape"/>
          <p:cNvSpPr/>
          <p:nvPr>
            <p:custDataLst>
              <p:tags r:id="rId2"/>
            </p:custDataLst>
          </p:nvPr>
        </p:nvSpPr>
        <p:spPr>
          <a:xfrm flipV="1">
            <a:off x="5081910" y="2608873"/>
            <a:ext cx="1374312" cy="630668"/>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41" name="KSO_Shape"/>
          <p:cNvSpPr/>
          <p:nvPr>
            <p:custDataLst>
              <p:tags r:id="rId3"/>
            </p:custDataLst>
          </p:nvPr>
        </p:nvSpPr>
        <p:spPr>
          <a:xfrm flipV="1">
            <a:off x="5081910" y="4667025"/>
            <a:ext cx="1374312" cy="630668"/>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grpSp>
        <p:nvGrpSpPr>
          <p:cNvPr id="60" name="组合 59"/>
          <p:cNvGrpSpPr/>
          <p:nvPr>
            <p:custDataLst>
              <p:tags r:id="rId4"/>
            </p:custDataLst>
          </p:nvPr>
        </p:nvGrpSpPr>
        <p:grpSpPr>
          <a:xfrm>
            <a:off x="6549334" y="2079150"/>
            <a:ext cx="4825284" cy="1672644"/>
            <a:chOff x="4898548" y="2798048"/>
            <a:chExt cx="4473501" cy="1550701"/>
          </a:xfrm>
        </p:grpSpPr>
        <p:sp>
          <p:nvSpPr>
            <p:cNvPr id="38" name="矩形 37"/>
            <p:cNvSpPr/>
            <p:nvPr>
              <p:custDataLst>
                <p:tags r:id="rId20"/>
              </p:custDataLst>
            </p:nvPr>
          </p:nvSpPr>
          <p:spPr>
            <a:xfrm>
              <a:off x="6250934" y="2798048"/>
              <a:ext cx="3121115" cy="621613"/>
            </a:xfrm>
            <a:prstGeom prst="rect">
              <a:avLst/>
            </a:prstGeom>
          </p:spPr>
          <p:txBody>
            <a:bodyPr wrap="none" anchor="b" anchorCtr="0">
              <a:normAutofit/>
            </a:bodyPr>
            <a:lstStyle/>
            <a:p>
              <a:r>
                <a:rPr lang="zh-CN" altLang="en-US" sz="2800" b="1" dirty="0">
                  <a:solidFill>
                    <a:srgbClr val="66D9AB">
                      <a:lumMod val="75000"/>
                    </a:srgbClr>
                  </a:solidFill>
                  <a:latin typeface="方正舒体" panose="02010601030101010101" charset="-122"/>
                  <a:ea typeface="方正舒体" panose="02010601030101010101" charset="-122"/>
                  <a:cs typeface="+mn-ea"/>
                </a:rPr>
                <a:t>三个体系</a:t>
              </a:r>
            </a:p>
          </p:txBody>
        </p:sp>
        <p:sp>
          <p:nvSpPr>
            <p:cNvPr id="39" name="矩形 38"/>
            <p:cNvSpPr/>
            <p:nvPr>
              <p:custDataLst>
                <p:tags r:id="rId21"/>
              </p:custDataLst>
            </p:nvPr>
          </p:nvSpPr>
          <p:spPr>
            <a:xfrm>
              <a:off x="6154188" y="3461782"/>
              <a:ext cx="3121115" cy="886967"/>
            </a:xfrm>
            <a:prstGeom prst="rect">
              <a:avLst/>
            </a:prstGeom>
          </p:spPr>
          <p:txBody>
            <a:bodyPr wrap="square" anchor="t" anchorCtr="0">
              <a:normAutofit lnSpcReduction="10000"/>
            </a:bodyPr>
            <a:lstStyle/>
            <a:p>
              <a:pPr marL="457200" indent="-4572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学业困难学生帮扶</a:t>
              </a:r>
            </a:p>
            <a:p>
              <a:pPr marL="457200" indent="-4572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优秀学生因材施教</a:t>
              </a:r>
            </a:p>
            <a:p>
              <a:pPr marL="457200" indent="-4572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学习发展能力培训</a:t>
              </a:r>
            </a:p>
          </p:txBody>
        </p:sp>
        <p:sp>
          <p:nvSpPr>
            <p:cNvPr id="40" name="椭圆 39"/>
            <p:cNvSpPr/>
            <p:nvPr>
              <p:custDataLst>
                <p:tags r:id="rId22"/>
              </p:custDataLst>
            </p:nvPr>
          </p:nvSpPr>
          <p:spPr>
            <a:xfrm>
              <a:off x="4898548" y="2924191"/>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42" name="椭圆 41"/>
            <p:cNvSpPr/>
            <p:nvPr>
              <p:custDataLst>
                <p:tags r:id="rId23"/>
              </p:custDataLst>
            </p:nvPr>
          </p:nvSpPr>
          <p:spPr>
            <a:xfrm>
              <a:off x="4993798" y="3019441"/>
              <a:ext cx="885824" cy="885824"/>
            </a:xfrm>
            <a:prstGeom prst="ellipse">
              <a:avLst/>
            </a:prstGeom>
            <a:solidFill>
              <a:srgbClr val="66D9AB"/>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p>
              <a:pPr algn="ctr"/>
              <a:r>
                <a:rPr lang="en-US" altLang="zh-CN" sz="2400" dirty="0">
                  <a:solidFill>
                    <a:sysClr val="window" lastClr="FFFFFF"/>
                  </a:solidFill>
                </a:rPr>
                <a:t>02</a:t>
              </a:r>
              <a:endParaRPr lang="zh-CN" altLang="en-US" sz="2400" dirty="0">
                <a:solidFill>
                  <a:sysClr val="window" lastClr="FFFFFF"/>
                </a:solidFill>
              </a:endParaRPr>
            </a:p>
          </p:txBody>
        </p:sp>
      </p:grpSp>
      <p:grpSp>
        <p:nvGrpSpPr>
          <p:cNvPr id="46" name="组合 45"/>
          <p:cNvGrpSpPr/>
          <p:nvPr>
            <p:custDataLst>
              <p:tags r:id="rId5"/>
            </p:custDataLst>
          </p:nvPr>
        </p:nvGrpSpPr>
        <p:grpSpPr>
          <a:xfrm>
            <a:off x="6501032" y="3801751"/>
            <a:ext cx="5605287" cy="1905423"/>
            <a:chOff x="4898548" y="4162241"/>
            <a:chExt cx="5196639" cy="1766510"/>
          </a:xfrm>
        </p:grpSpPr>
        <p:sp>
          <p:nvSpPr>
            <p:cNvPr id="43" name="椭圆 42"/>
            <p:cNvSpPr/>
            <p:nvPr>
              <p:custDataLst>
                <p:tags r:id="rId16"/>
              </p:custDataLst>
            </p:nvPr>
          </p:nvSpPr>
          <p:spPr>
            <a:xfrm>
              <a:off x="4898548" y="4852427"/>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44" name="椭圆 43"/>
            <p:cNvSpPr/>
            <p:nvPr>
              <p:custDataLst>
                <p:tags r:id="rId17"/>
              </p:custDataLst>
            </p:nvPr>
          </p:nvSpPr>
          <p:spPr>
            <a:xfrm>
              <a:off x="4993798" y="4947677"/>
              <a:ext cx="885824" cy="885824"/>
            </a:xfrm>
            <a:prstGeom prst="ellipse">
              <a:avLst/>
            </a:prstGeom>
            <a:solidFill>
              <a:srgbClr val="FFC000"/>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p>
              <a:pPr algn="ctr"/>
              <a:r>
                <a:rPr lang="en-US" altLang="zh-CN" sz="2400" dirty="0">
                  <a:solidFill>
                    <a:sysClr val="window" lastClr="FFFFFF"/>
                  </a:solidFill>
                </a:rPr>
                <a:t>04</a:t>
              </a:r>
              <a:endParaRPr lang="zh-CN" altLang="en-US" sz="2400" dirty="0">
                <a:solidFill>
                  <a:sysClr val="window" lastClr="FFFFFF"/>
                </a:solidFill>
              </a:endParaRPr>
            </a:p>
          </p:txBody>
        </p:sp>
        <p:sp>
          <p:nvSpPr>
            <p:cNvPr id="48" name="矩形 47"/>
            <p:cNvSpPr/>
            <p:nvPr>
              <p:custDataLst>
                <p:tags r:id="rId18"/>
              </p:custDataLst>
            </p:nvPr>
          </p:nvSpPr>
          <p:spPr>
            <a:xfrm>
              <a:off x="6257024" y="4162241"/>
              <a:ext cx="3121115" cy="621613"/>
            </a:xfrm>
            <a:prstGeom prst="rect">
              <a:avLst/>
            </a:prstGeom>
          </p:spPr>
          <p:txBody>
            <a:bodyPr wrap="none" anchor="b" anchorCtr="0">
              <a:normAutofit/>
            </a:bodyPr>
            <a:lstStyle/>
            <a:p>
              <a:r>
                <a:rPr lang="zh-CN" altLang="en-US" sz="2800" b="1" dirty="0">
                  <a:solidFill>
                    <a:srgbClr val="FFC000">
                      <a:lumMod val="75000"/>
                    </a:srgbClr>
                  </a:solidFill>
                  <a:latin typeface="华文新魏" panose="02010800040101010101" charset="-122"/>
                  <a:ea typeface="华文新魏" panose="02010800040101010101" charset="-122"/>
                  <a:cs typeface="+mn-ea"/>
                </a:rPr>
                <a:t>八大品牌</a:t>
              </a:r>
            </a:p>
          </p:txBody>
        </p:sp>
        <p:sp>
          <p:nvSpPr>
            <p:cNvPr id="49" name="矩形 48"/>
            <p:cNvSpPr/>
            <p:nvPr>
              <p:custDataLst>
                <p:tags r:id="rId19"/>
              </p:custDataLst>
            </p:nvPr>
          </p:nvSpPr>
          <p:spPr>
            <a:xfrm>
              <a:off x="6259768" y="4694511"/>
              <a:ext cx="3835419" cy="1024348"/>
            </a:xfrm>
            <a:prstGeom prst="rect">
              <a:avLst/>
            </a:prstGeom>
          </p:spPr>
          <p:txBody>
            <a:bodyPr wrap="square" anchor="t" anchorCtr="0">
              <a:noAutofit/>
            </a:bodyPr>
            <a:lstStyle/>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光电信息大讲堂</a:t>
              </a: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点睛课堂</a:t>
              </a:r>
              <a:endParaRPr lang="en-US" altLang="zh-CN"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endParaRP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学霸有约</a:t>
              </a:r>
              <a:endParaRPr lang="en-US" altLang="zh-CN"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endParaRP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朋辈辅导答疑</a:t>
              </a: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导师面对面</a:t>
              </a:r>
              <a:endParaRPr lang="en-US" altLang="zh-CN"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endParaRP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成长交流会</a:t>
              </a:r>
              <a:endParaRPr lang="en-US" altLang="zh-CN"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endParaRP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技能get坊</a:t>
              </a: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百生导学案例集</a:t>
              </a:r>
            </a:p>
          </p:txBody>
        </p:sp>
      </p:grpSp>
      <p:grpSp>
        <p:nvGrpSpPr>
          <p:cNvPr id="59" name="组合 58"/>
          <p:cNvGrpSpPr/>
          <p:nvPr>
            <p:custDataLst>
              <p:tags r:id="rId6"/>
            </p:custDataLst>
          </p:nvPr>
        </p:nvGrpSpPr>
        <p:grpSpPr>
          <a:xfrm>
            <a:off x="1521113" y="1422691"/>
            <a:ext cx="4189563" cy="1627505"/>
            <a:chOff x="323225" y="1906531"/>
            <a:chExt cx="3884127" cy="1508854"/>
          </a:xfrm>
        </p:grpSpPr>
        <p:sp>
          <p:nvSpPr>
            <p:cNvPr id="45" name="椭圆 44"/>
            <p:cNvSpPr/>
            <p:nvPr>
              <p:custDataLst>
                <p:tags r:id="rId12"/>
              </p:custDataLst>
            </p:nvPr>
          </p:nvSpPr>
          <p:spPr>
            <a:xfrm>
              <a:off x="3131028" y="1960073"/>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47" name="椭圆 46"/>
            <p:cNvSpPr/>
            <p:nvPr>
              <p:custDataLst>
                <p:tags r:id="rId13"/>
              </p:custDataLst>
            </p:nvPr>
          </p:nvSpPr>
          <p:spPr>
            <a:xfrm>
              <a:off x="3226278" y="2055323"/>
              <a:ext cx="885824" cy="885824"/>
            </a:xfrm>
            <a:prstGeom prst="ellipse">
              <a:avLst/>
            </a:prstGeom>
            <a:solidFill>
              <a:srgbClr val="27BDBA"/>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p>
              <a:pPr algn="ctr"/>
              <a:r>
                <a:rPr lang="en-US" altLang="zh-CN" sz="2400" dirty="0">
                  <a:solidFill>
                    <a:sysClr val="window" lastClr="FFFFFF"/>
                  </a:solidFill>
                </a:rPr>
                <a:t>01</a:t>
              </a:r>
              <a:endParaRPr lang="zh-CN" altLang="en-US" sz="2400" dirty="0">
                <a:solidFill>
                  <a:sysClr val="window" lastClr="FFFFFF"/>
                </a:solidFill>
              </a:endParaRPr>
            </a:p>
          </p:txBody>
        </p:sp>
        <p:sp>
          <p:nvSpPr>
            <p:cNvPr id="51" name="矩形 50"/>
            <p:cNvSpPr/>
            <p:nvPr>
              <p:custDataLst>
                <p:tags r:id="rId14"/>
              </p:custDataLst>
            </p:nvPr>
          </p:nvSpPr>
          <p:spPr>
            <a:xfrm>
              <a:off x="929592" y="1906531"/>
              <a:ext cx="2106390" cy="621674"/>
            </a:xfrm>
            <a:prstGeom prst="rect">
              <a:avLst/>
            </a:prstGeom>
          </p:spPr>
          <p:txBody>
            <a:bodyPr wrap="none" anchor="b" anchorCtr="0">
              <a:normAutofit/>
            </a:bodyPr>
            <a:lstStyle/>
            <a:p>
              <a:pPr algn="r"/>
              <a:r>
                <a:rPr lang="zh-CN" altLang="en-US" sz="2800" b="1" dirty="0">
                  <a:solidFill>
                    <a:srgbClr val="27BDBA">
                      <a:lumMod val="75000"/>
                    </a:srgbClr>
                  </a:solidFill>
                  <a:latin typeface="方正舒体" panose="02010601030101010101" charset="-122"/>
                  <a:ea typeface="方正舒体" panose="02010601030101010101" charset="-122"/>
                  <a:cs typeface="+mn-ea"/>
                </a:rPr>
                <a:t>两个平台</a:t>
              </a:r>
            </a:p>
          </p:txBody>
        </p:sp>
        <p:sp>
          <p:nvSpPr>
            <p:cNvPr id="52" name="矩形 51"/>
            <p:cNvSpPr/>
            <p:nvPr>
              <p:custDataLst>
                <p:tags r:id="rId15"/>
              </p:custDataLst>
            </p:nvPr>
          </p:nvSpPr>
          <p:spPr>
            <a:xfrm>
              <a:off x="323225" y="2528205"/>
              <a:ext cx="2712757" cy="887180"/>
            </a:xfrm>
            <a:prstGeom prst="rect">
              <a:avLst/>
            </a:prstGeom>
          </p:spPr>
          <p:txBody>
            <a:bodyPr wrap="square" anchor="t" anchorCtr="0">
              <a:noAutofit/>
            </a:bodyPr>
            <a:lstStyle/>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线上：学业加油站  </a:t>
              </a:r>
            </a:p>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线下：学业发展中心</a:t>
              </a:r>
            </a:p>
          </p:txBody>
        </p:sp>
      </p:grpSp>
      <p:grpSp>
        <p:nvGrpSpPr>
          <p:cNvPr id="57" name="组合 56"/>
          <p:cNvGrpSpPr/>
          <p:nvPr>
            <p:custDataLst>
              <p:tags r:id="rId7"/>
            </p:custDataLst>
          </p:nvPr>
        </p:nvGrpSpPr>
        <p:grpSpPr>
          <a:xfrm>
            <a:off x="1080423" y="3556882"/>
            <a:ext cx="4724423" cy="2231522"/>
            <a:chOff x="-85337" y="3885129"/>
            <a:chExt cx="4379994" cy="2068835"/>
          </a:xfrm>
        </p:grpSpPr>
        <p:sp>
          <p:nvSpPr>
            <p:cNvPr id="50" name="椭圆 49"/>
            <p:cNvSpPr/>
            <p:nvPr>
              <p:custDataLst>
                <p:tags r:id="rId8"/>
              </p:custDataLst>
            </p:nvPr>
          </p:nvSpPr>
          <p:spPr>
            <a:xfrm flipH="1">
              <a:off x="3138648" y="3888309"/>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53" name="椭圆 52"/>
            <p:cNvSpPr/>
            <p:nvPr>
              <p:custDataLst>
                <p:tags r:id="rId9"/>
              </p:custDataLst>
            </p:nvPr>
          </p:nvSpPr>
          <p:spPr>
            <a:xfrm>
              <a:off x="3233898" y="3983559"/>
              <a:ext cx="885824" cy="885824"/>
            </a:xfrm>
            <a:prstGeom prst="ellipse">
              <a:avLst/>
            </a:prstGeom>
            <a:solidFill>
              <a:srgbClr val="CFD90A"/>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p>
              <a:pPr algn="ctr"/>
              <a:r>
                <a:rPr lang="en-US" altLang="zh-CN" sz="2400" dirty="0">
                  <a:solidFill>
                    <a:sysClr val="window" lastClr="FFFFFF"/>
                  </a:solidFill>
                </a:rPr>
                <a:t>03</a:t>
              </a:r>
              <a:endParaRPr lang="zh-CN" altLang="en-US" sz="2400" dirty="0">
                <a:solidFill>
                  <a:sysClr val="window" lastClr="FFFFFF"/>
                </a:solidFill>
              </a:endParaRPr>
            </a:p>
          </p:txBody>
        </p:sp>
        <p:sp>
          <p:nvSpPr>
            <p:cNvPr id="54" name="矩形 53"/>
            <p:cNvSpPr/>
            <p:nvPr>
              <p:custDataLst>
                <p:tags r:id="rId10"/>
              </p:custDataLst>
            </p:nvPr>
          </p:nvSpPr>
          <p:spPr>
            <a:xfrm>
              <a:off x="-85337" y="3885129"/>
              <a:ext cx="3121115" cy="621613"/>
            </a:xfrm>
            <a:prstGeom prst="rect">
              <a:avLst/>
            </a:prstGeom>
          </p:spPr>
          <p:txBody>
            <a:bodyPr wrap="none" anchor="b" anchorCtr="0">
              <a:normAutofit/>
            </a:bodyPr>
            <a:lstStyle/>
            <a:p>
              <a:pPr algn="r"/>
              <a:r>
                <a:rPr lang="zh-CN" altLang="en-US" sz="2800" b="1" dirty="0">
                  <a:solidFill>
                    <a:srgbClr val="CFD90A">
                      <a:lumMod val="75000"/>
                    </a:srgbClr>
                  </a:solidFill>
                  <a:latin typeface="方正舒体" panose="02010601030101010101" charset="-122"/>
                  <a:ea typeface="方正舒体" panose="02010601030101010101" charset="-122"/>
                  <a:cs typeface="+mn-ea"/>
                </a:rPr>
                <a:t>四支队伍</a:t>
              </a:r>
            </a:p>
          </p:txBody>
        </p:sp>
        <p:sp>
          <p:nvSpPr>
            <p:cNvPr id="56" name="矩形 55"/>
            <p:cNvSpPr/>
            <p:nvPr>
              <p:custDataLst>
                <p:tags r:id="rId11"/>
              </p:custDataLst>
            </p:nvPr>
          </p:nvSpPr>
          <p:spPr>
            <a:xfrm>
              <a:off x="1173338" y="4627021"/>
              <a:ext cx="3121319" cy="1326943"/>
            </a:xfrm>
            <a:prstGeom prst="rect">
              <a:avLst/>
            </a:prstGeom>
          </p:spPr>
          <p:txBody>
            <a:bodyPr wrap="square" anchor="t" anchorCtr="0">
              <a:normAutofit/>
            </a:bodyPr>
            <a:lstStyle/>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班主任导师</a:t>
              </a:r>
            </a:p>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学业导师</a:t>
              </a:r>
            </a:p>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成长导师</a:t>
              </a:r>
            </a:p>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朋辈导师</a:t>
              </a:r>
            </a:p>
          </p:txBody>
        </p:sp>
      </p:grpSp>
      <p:grpSp>
        <p:nvGrpSpPr>
          <p:cNvPr id="66" name="组合 65"/>
          <p:cNvGrpSpPr/>
          <p:nvPr/>
        </p:nvGrpSpPr>
        <p:grpSpPr>
          <a:xfrm flipH="1">
            <a:off x="7294880" y="125730"/>
            <a:ext cx="4853940" cy="2482850"/>
            <a:chOff x="117522" y="127000"/>
            <a:chExt cx="3165523" cy="1721109"/>
          </a:xfrm>
        </p:grpSpPr>
        <p:cxnSp>
          <p:nvCxnSpPr>
            <p:cNvPr id="67" name="直接连接符 66"/>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308975" y="3784600"/>
            <a:ext cx="3883025" cy="1925320"/>
            <a:chOff x="13085" y="5960"/>
            <a:chExt cx="6115" cy="3032"/>
          </a:xfrm>
        </p:grpSpPr>
        <p:cxnSp>
          <p:nvCxnSpPr>
            <p:cNvPr id="8" name="直接连接符 7"/>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17522" y="127000"/>
            <a:ext cx="3165523" cy="1721109"/>
            <a:chOff x="117522" y="127000"/>
            <a:chExt cx="3165523" cy="1721109"/>
          </a:xfrm>
        </p:grpSpPr>
        <p:cxnSp>
          <p:nvCxnSpPr>
            <p:cNvPr id="55" name="直接连接符 54"/>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740862" y="3280767"/>
            <a:ext cx="7974513" cy="2123658"/>
          </a:xfrm>
          <a:prstGeom prst="rect">
            <a:avLst/>
          </a:prstGeom>
          <a:noFill/>
        </p:spPr>
        <p:txBody>
          <a:bodyPr wrap="square" rtlCol="0">
            <a:spAutoFit/>
          </a:bodyPr>
          <a:lstStyle/>
          <a:p>
            <a:pPr algn="ctr"/>
            <a:r>
              <a:rPr lang="zh-CN" altLang="en-US" sz="6600" b="1" kern="100" dirty="0">
                <a:latin typeface="微软雅黑" panose="020B0503020204020204" pitchFamily="34" charset="-122"/>
                <a:ea typeface="微软雅黑" panose="020B0503020204020204" pitchFamily="34" charset="-122"/>
                <a:cs typeface="+mn-ea"/>
              </a:rPr>
              <a:t>学业发展与支持中心</a:t>
            </a:r>
          </a:p>
          <a:p>
            <a:pPr algn="ctr"/>
            <a:r>
              <a:rPr lang="zh-CN" altLang="en-US" sz="6600" b="1" kern="100" dirty="0">
                <a:latin typeface="微软雅黑" panose="020B0503020204020204" pitchFamily="34" charset="-122"/>
                <a:ea typeface="微软雅黑" panose="020B0503020204020204" pitchFamily="34" charset="-122"/>
                <a:cs typeface="+mn-ea"/>
              </a:rPr>
              <a:t>学业部</a:t>
            </a:r>
          </a:p>
        </p:txBody>
      </p:sp>
      <p:grpSp>
        <p:nvGrpSpPr>
          <p:cNvPr id="63" name="组合 62"/>
          <p:cNvGrpSpPr/>
          <p:nvPr/>
        </p:nvGrpSpPr>
        <p:grpSpPr>
          <a:xfrm>
            <a:off x="3583416" y="2267805"/>
            <a:ext cx="2289404" cy="706755"/>
            <a:chOff x="1282045" y="2943230"/>
            <a:chExt cx="1725105" cy="822158"/>
          </a:xfrm>
        </p:grpSpPr>
        <p:sp>
          <p:nvSpPr>
            <p:cNvPr id="60" name="矩形 59"/>
            <p:cNvSpPr/>
            <p:nvPr/>
          </p:nvSpPr>
          <p:spPr>
            <a:xfrm>
              <a:off x="1282045" y="2992439"/>
              <a:ext cx="1725105" cy="758596"/>
            </a:xfrm>
            <a:prstGeom prst="rect">
              <a:avLst/>
            </a:prstGeom>
            <a:solidFill>
              <a:srgbClr val="FBA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ro" panose="02000506000000020004" pitchFamily="50" charset="0"/>
              </a:endParaRPr>
            </a:p>
          </p:txBody>
        </p:sp>
        <p:sp>
          <p:nvSpPr>
            <p:cNvPr id="62" name="文本框 61"/>
            <p:cNvSpPr txBox="1"/>
            <p:nvPr/>
          </p:nvSpPr>
          <p:spPr>
            <a:xfrm>
              <a:off x="1352810" y="2943230"/>
              <a:ext cx="1583574" cy="822158"/>
            </a:xfrm>
            <a:prstGeom prst="rect">
              <a:avLst/>
            </a:prstGeom>
            <a:noFill/>
          </p:spPr>
          <p:txBody>
            <a:bodyPr wrap="square">
              <a:spAutoFit/>
            </a:bodyPr>
            <a:lstStyle/>
            <a:p>
              <a:pPr algn="ctr"/>
              <a:r>
                <a:rPr lang="en-US" altLang="zh-CN"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rPr>
                <a:t>2021.9</a:t>
              </a:r>
              <a:endParaRPr lang="zh-CN" altLang="en-US"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endParaRPr>
            </a:p>
          </p:txBody>
        </p:sp>
      </p:grpSp>
      <p:cxnSp>
        <p:nvCxnSpPr>
          <p:cNvPr id="76" name="直接箭头连接符 75"/>
          <p:cNvCxnSpPr/>
          <p:nvPr/>
        </p:nvCxnSpPr>
        <p:spPr>
          <a:xfrm>
            <a:off x="1120641" y="5710632"/>
            <a:ext cx="2041659" cy="0"/>
          </a:xfrm>
          <a:prstGeom prst="straightConnector1">
            <a:avLst/>
          </a:prstGeom>
          <a:ln w="28575">
            <a:solidFill>
              <a:srgbClr val="2E3A49"/>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11033125" y="592751"/>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07670" y="1598295"/>
            <a:ext cx="5527138" cy="2369880"/>
          </a:xfrm>
          <a:prstGeom prst="rect">
            <a:avLst/>
          </a:prstGeom>
          <a:noFill/>
        </p:spPr>
        <p:txBody>
          <a:bodyPr wrap="square">
            <a:spAutoFit/>
          </a:bodyPr>
          <a:lstStyle/>
          <a:p>
            <a:r>
              <a:rPr lang="zh-CN" altLang="en-US" sz="3600" b="1" dirty="0">
                <a:solidFill>
                  <a:srgbClr val="2E3A49"/>
                </a:solidFill>
                <a:latin typeface="华文新魏" panose="02010800040101010101" charset="-122"/>
                <a:ea typeface="华文新魏" panose="02010800040101010101" charset="-122"/>
                <a:cs typeface="阿里巴巴普惠体 R" panose="00020600040101010101" pitchFamily="18" charset="-122"/>
              </a:rPr>
              <a:t>主要任务：</a:t>
            </a:r>
          </a:p>
          <a:p>
            <a:r>
              <a:rPr lang="zh-CN" altLang="en-US" sz="2800" dirty="0">
                <a:solidFill>
                  <a:srgbClr val="2E3A49"/>
                </a:solidFill>
                <a:latin typeface="仿宋" panose="02010609060101010101" pitchFamily="49" charset="-122"/>
                <a:ea typeface="仿宋" panose="02010609060101010101" pitchFamily="49" charset="-122"/>
                <a:cs typeface="阿里巴巴普惠体 R" panose="00020600040101010101" pitchFamily="18" charset="-122"/>
                <a:sym typeface="+mn-ea"/>
              </a:rPr>
              <a:t>提高同学们学习意识，服务同学们的学业，主办各类学业辅导与大学生涯规划活动，努力营造积极、健康的学习氛围。</a:t>
            </a:r>
            <a:endParaRPr lang="zh-CN" altLang="en-US" sz="2800" dirty="0">
              <a:solidFill>
                <a:srgbClr val="2E3A49"/>
              </a:solidFill>
              <a:latin typeface="仿宋" panose="02010609060101010101" pitchFamily="49" charset="-122"/>
              <a:ea typeface="仿宋" panose="02010609060101010101" pitchFamily="49" charset="-122"/>
              <a:cs typeface="阿里巴巴普惠体 R" panose="00020600040101010101" pitchFamily="18" charset="-122"/>
            </a:endParaRPr>
          </a:p>
        </p:txBody>
      </p:sp>
      <p:pic>
        <p:nvPicPr>
          <p:cNvPr id="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67442"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656492" y="4931410"/>
            <a:ext cx="8069579" cy="1077218"/>
          </a:xfrm>
          <a:prstGeom prst="rect">
            <a:avLst/>
          </a:prstGeom>
          <a:noFill/>
        </p:spPr>
        <p:txBody>
          <a:bodyPr wrap="square" rtlCol="0">
            <a:spAutoFit/>
          </a:bodyPr>
          <a:lstStyle/>
          <a:p>
            <a:pPr algn="l"/>
            <a:r>
              <a:rPr lang="zh-CN" altLang="en-US" sz="3600" b="1" dirty="0">
                <a:solidFill>
                  <a:srgbClr val="2E3A49"/>
                </a:solidFill>
                <a:latin typeface="华文新魏" panose="02010800040101010101" charset="-122"/>
                <a:ea typeface="华文新魏" panose="02010800040101010101" charset="-122"/>
                <a:cs typeface="阿里巴巴普惠体 M" panose="00020600040101010101" pitchFamily="18" charset="-122"/>
              </a:rPr>
              <a:t>主要活动：</a:t>
            </a:r>
          </a:p>
          <a:p>
            <a:r>
              <a:rPr lang="zh-CN" altLang="en-US" sz="2800" dirty="0">
                <a:solidFill>
                  <a:srgbClr val="2E3A49"/>
                </a:solidFill>
                <a:latin typeface="仿宋" panose="02010609060101010101" pitchFamily="49" charset="-122"/>
                <a:ea typeface="仿宋" panose="02010609060101010101" pitchFamily="49" charset="-122"/>
                <a:sym typeface="+mn-ea"/>
              </a:rPr>
              <a:t>百场导航、学霸有约、追光班、成长交流会等</a:t>
            </a:r>
            <a:endParaRPr lang="zh-CN" altLang="en-US" sz="2800" dirty="0">
              <a:solidFill>
                <a:srgbClr val="2E3A49"/>
              </a:solidFill>
              <a:latin typeface="仿宋" panose="02010609060101010101" pitchFamily="49" charset="-122"/>
              <a:ea typeface="仿宋" panose="02010609060101010101" pitchFamily="49" charset="-122"/>
            </a:endParaRPr>
          </a:p>
        </p:txBody>
      </p:sp>
      <p:sp>
        <p:nvSpPr>
          <p:cNvPr id="5" name="文本框 4"/>
          <p:cNvSpPr txBox="1"/>
          <p:nvPr/>
        </p:nvSpPr>
        <p:spPr>
          <a:xfrm>
            <a:off x="6644521" y="1520756"/>
            <a:ext cx="5345430" cy="2862322"/>
          </a:xfrm>
          <a:prstGeom prst="rect">
            <a:avLst/>
          </a:prstGeom>
          <a:noFill/>
        </p:spPr>
        <p:txBody>
          <a:bodyPr wrap="square" rtlCol="0">
            <a:spAutoFit/>
          </a:bodyPr>
          <a:lstStyle/>
          <a:p>
            <a:pPr algn="l"/>
            <a:r>
              <a:rPr lang="zh-CN" altLang="en-US" sz="3600" b="1" dirty="0">
                <a:solidFill>
                  <a:srgbClr val="2E3A49"/>
                </a:solidFill>
                <a:latin typeface="华文新魏" panose="02010800040101010101" charset="-122"/>
                <a:ea typeface="华文新魏" panose="02010800040101010101" charset="-122"/>
                <a:cs typeface="阿里巴巴普惠体 M" panose="00020600040101010101" pitchFamily="18" charset="-122"/>
              </a:rPr>
              <a:t>主要贡献：</a:t>
            </a:r>
          </a:p>
          <a:p>
            <a:r>
              <a:rPr lang="zh-CN" altLang="en-US" sz="2800" dirty="0">
                <a:solidFill>
                  <a:srgbClr val="2E3A49"/>
                </a:solidFill>
                <a:latin typeface="仿宋" panose="02010609060101010101" pitchFamily="49" charset="-122"/>
                <a:ea typeface="仿宋" panose="02010609060101010101" pitchFamily="49" charset="-122"/>
                <a:sym typeface="+mn-ea"/>
              </a:rPr>
              <a:t>学业部为年级贡献，也受到了同学们的学习氛围的建设与同学们学习成绩的提高做出了重要广泛好评。</a:t>
            </a:r>
            <a:endParaRPr lang="zh-CN" altLang="en-US" sz="2800" dirty="0">
              <a:solidFill>
                <a:srgbClr val="2E3A49"/>
              </a:solidFill>
              <a:latin typeface="仿宋" panose="02010609060101010101" pitchFamily="49" charset="-122"/>
              <a:ea typeface="仿宋" panose="02010609060101010101" pitchFamily="49" charset="-122"/>
            </a:endParaRPr>
          </a:p>
          <a:p>
            <a:endParaRPr lang="zh-CN" altLang="en-US" sz="3200" dirty="0">
              <a:solidFill>
                <a:srgbClr val="2E3A49"/>
              </a:solidFill>
              <a:latin typeface="华文新魏" panose="02010800040101010101" charset="-122"/>
              <a:ea typeface="华文新魏" panose="02010800040101010101" charset="-122"/>
              <a:cs typeface="阿里巴巴普惠体 M" panose="00020600040101010101" pitchFamily="18" charset="-122"/>
            </a:endParaRPr>
          </a:p>
        </p:txBody>
      </p:sp>
      <p:cxnSp>
        <p:nvCxnSpPr>
          <p:cNvPr id="6" name="直接连接符 5"/>
          <p:cNvCxnSpPr/>
          <p:nvPr/>
        </p:nvCxnSpPr>
        <p:spPr>
          <a:xfrm flipH="1">
            <a:off x="6094730" y="-27305"/>
            <a:ext cx="3810" cy="4178935"/>
          </a:xfrm>
          <a:prstGeom prst="line">
            <a:avLst/>
          </a:prstGeom>
          <a:ln w="28575" cmpd="sng">
            <a:solidFill>
              <a:srgbClr val="2E75B6"/>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563251" y="4614526"/>
            <a:ext cx="8069580" cy="13970"/>
          </a:xfrm>
          <a:prstGeom prst="line">
            <a:avLst/>
          </a:prstGeom>
          <a:ln w="28575" cmpd="sng">
            <a:solidFill>
              <a:srgbClr val="2E75B6"/>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978541" y="106680"/>
            <a:ext cx="3570208" cy="1107996"/>
          </a:xfrm>
          <a:prstGeom prst="rect">
            <a:avLst/>
          </a:prstGeom>
          <a:noFill/>
          <a:ln>
            <a:noFill/>
          </a:ln>
        </p:spPr>
        <p:txBody>
          <a:bodyPr wrap="non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部门简介</a:t>
            </a:r>
          </a:p>
        </p:txBody>
      </p:sp>
      <p:pic>
        <p:nvPicPr>
          <p:cNvPr id="2" name="图片 1" descr="7B678290A8DCE24256BAC400CBB3CEAC"/>
          <p:cNvPicPr>
            <a:picLocks noChangeAspect="1"/>
          </p:cNvPicPr>
          <p:nvPr/>
        </p:nvPicPr>
        <p:blipFill>
          <a:blip r:embed="rId3"/>
          <a:stretch>
            <a:fillRect/>
          </a:stretch>
        </p:blipFill>
        <p:spPr>
          <a:xfrm>
            <a:off x="9400540" y="4151630"/>
            <a:ext cx="2774315" cy="2774315"/>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1"/>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8667442"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 name="组合 77"/>
          <p:cNvGrpSpPr/>
          <p:nvPr>
            <p:custDataLst>
              <p:tags r:id="rId1"/>
            </p:custDataLst>
          </p:nvPr>
        </p:nvGrpSpPr>
        <p:grpSpPr>
          <a:xfrm rot="872037">
            <a:off x="515593" y="5226688"/>
            <a:ext cx="757953" cy="1495507"/>
            <a:chOff x="1606865" y="2071005"/>
            <a:chExt cx="1031879" cy="2590782"/>
          </a:xfrm>
        </p:grpSpPr>
        <p:grpSp>
          <p:nvGrpSpPr>
            <p:cNvPr id="29" name="组合 28"/>
            <p:cNvGrpSpPr/>
            <p:nvPr/>
          </p:nvGrpSpPr>
          <p:grpSpPr>
            <a:xfrm>
              <a:off x="1606865" y="2071005"/>
              <a:ext cx="974669" cy="2590782"/>
              <a:chOff x="6204990" y="2071005"/>
              <a:chExt cx="974669" cy="2590782"/>
            </a:xfrm>
          </p:grpSpPr>
          <p:cxnSp>
            <p:nvCxnSpPr>
              <p:cNvPr id="30" name="直接连接符 29"/>
              <p:cNvCxnSpPr/>
              <p:nvPr>
                <p:custDataLst>
                  <p:tags r:id="rId19"/>
                </p:custDataLst>
              </p:nvPr>
            </p:nvCxnSpPr>
            <p:spPr>
              <a:xfrm>
                <a:off x="6737618" y="2071005"/>
                <a:ext cx="0" cy="2011680"/>
              </a:xfrm>
              <a:prstGeom prst="line">
                <a:avLst/>
              </a:prstGeom>
              <a:ln w="19050">
                <a:solidFill>
                  <a:srgbClr val="FFFFFF">
                    <a:lumMod val="75000"/>
                  </a:srgbClr>
                </a:solidFill>
              </a:ln>
            </p:spPr>
            <p:style>
              <a:lnRef idx="1">
                <a:srgbClr val="018BE9"/>
              </a:lnRef>
              <a:fillRef idx="0">
                <a:srgbClr val="018BE9"/>
              </a:fillRef>
              <a:effectRef idx="0">
                <a:srgbClr val="018BE9"/>
              </a:effectRef>
              <a:fontRef idx="minor">
                <a:srgbClr val="7F7F7F"/>
              </a:fontRef>
            </p:style>
          </p:cxnSp>
          <p:sp>
            <p:nvSpPr>
              <p:cNvPr id="31" name="椭圆 30"/>
              <p:cNvSpPr/>
              <p:nvPr>
                <p:custDataLst>
                  <p:tags r:id="rId20"/>
                </p:custDataLst>
              </p:nvPr>
            </p:nvSpPr>
            <p:spPr>
              <a:xfrm>
                <a:off x="6215931" y="3573828"/>
                <a:ext cx="946617" cy="1087959"/>
              </a:xfrm>
              <a:prstGeom prst="ellipse">
                <a:avLst/>
              </a:prstGeom>
              <a:solidFill>
                <a:srgbClr val="FFC000"/>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endParaRPr lang="zh-CN" altLang="en-US"/>
              </a:p>
            </p:txBody>
          </p:sp>
          <p:sp>
            <p:nvSpPr>
              <p:cNvPr id="32" name="矩形 31"/>
              <p:cNvSpPr/>
              <p:nvPr>
                <p:custDataLst>
                  <p:tags r:id="rId21"/>
                </p:custDataLst>
              </p:nvPr>
            </p:nvSpPr>
            <p:spPr>
              <a:xfrm rot="20898981">
                <a:off x="6204990" y="3723046"/>
                <a:ext cx="974669" cy="825748"/>
              </a:xfrm>
              <a:prstGeom prst="rect">
                <a:avLst/>
              </a:prstGeom>
            </p:spPr>
            <p:txBody>
              <a:bodyPr wrap="none">
                <a:normAutofit fontScale="45000" lnSpcReduction="20000"/>
              </a:bodyPr>
              <a:lstStyle/>
              <a:p>
                <a:pPr algn="ctr"/>
                <a:r>
                  <a:rPr lang="zh-CN" altLang="en-US" sz="3200" b="1" dirty="0">
                    <a:solidFill>
                      <a:schemeClr val="accent5">
                        <a:lumMod val="75000"/>
                      </a:schemeClr>
                    </a:solidFill>
                    <a:latin typeface="华文行楷" panose="02010800040101010101" charset="-122"/>
                    <a:ea typeface="华文行楷" panose="02010800040101010101" charset="-122"/>
                  </a:rPr>
                  <a:t>百场</a:t>
                </a:r>
              </a:p>
              <a:p>
                <a:pPr algn="ctr"/>
                <a:r>
                  <a:rPr lang="zh-CN" altLang="en-US" sz="3200" b="1" dirty="0">
                    <a:solidFill>
                      <a:schemeClr val="accent5">
                        <a:lumMod val="75000"/>
                      </a:schemeClr>
                    </a:solidFill>
                    <a:latin typeface="华文行楷" panose="02010800040101010101" charset="-122"/>
                    <a:ea typeface="华文行楷" panose="02010800040101010101" charset="-122"/>
                  </a:rPr>
                  <a:t>导航</a:t>
                </a:r>
              </a:p>
            </p:txBody>
          </p:sp>
        </p:grpSp>
        <p:sp>
          <p:nvSpPr>
            <p:cNvPr id="34" name="椭圆 33"/>
            <p:cNvSpPr/>
            <p:nvPr>
              <p:custDataLst>
                <p:tags r:id="rId18"/>
              </p:custDataLst>
            </p:nvPr>
          </p:nvSpPr>
          <p:spPr>
            <a:xfrm rot="18289111">
              <a:off x="2327407" y="4332669"/>
              <a:ext cx="311337" cy="311337"/>
            </a:xfrm>
            <a:prstGeom prst="ellipse">
              <a:avLst/>
            </a:prstGeom>
            <a:solidFill>
              <a:schemeClr val="bg1"/>
            </a:solidFill>
            <a:ln w="19050">
              <a:solidFill>
                <a:srgbClr val="FFC000"/>
              </a:solid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7500" lnSpcReduction="20000"/>
            </a:bodyPr>
            <a:lstStyle/>
            <a:p>
              <a:pPr algn="ctr"/>
              <a:endParaRPr lang="zh-CN" altLang="en-US"/>
            </a:p>
          </p:txBody>
        </p:sp>
      </p:grpSp>
      <p:pic>
        <p:nvPicPr>
          <p:cNvPr id="25" name="图片 24"/>
          <p:cNvPicPr>
            <a:picLocks noChangeAspect="1"/>
          </p:cNvPicPr>
          <p:nvPr/>
        </p:nvPicPr>
        <p:blipFill>
          <a:blip r:embed="rId24"/>
          <a:srcRect l="188" t="74113" r="87769" b="784"/>
          <a:stretch>
            <a:fillRect/>
          </a:stretch>
        </p:blipFill>
        <p:spPr>
          <a:xfrm>
            <a:off x="857250" y="6522720"/>
            <a:ext cx="274955" cy="301625"/>
          </a:xfrm>
          <a:prstGeom prst="ellipse">
            <a:avLst/>
          </a:prstGeom>
        </p:spPr>
      </p:pic>
      <p:grpSp>
        <p:nvGrpSpPr>
          <p:cNvPr id="85" name="组合 84"/>
          <p:cNvGrpSpPr/>
          <p:nvPr>
            <p:custDataLst>
              <p:tags r:id="rId2"/>
            </p:custDataLst>
          </p:nvPr>
        </p:nvGrpSpPr>
        <p:grpSpPr>
          <a:xfrm>
            <a:off x="4191430" y="5233399"/>
            <a:ext cx="568820" cy="1454785"/>
            <a:chOff x="5797105" y="1828233"/>
            <a:chExt cx="878611" cy="2773924"/>
          </a:xfrm>
        </p:grpSpPr>
        <p:grpSp>
          <p:nvGrpSpPr>
            <p:cNvPr id="13" name="组合 12"/>
            <p:cNvGrpSpPr/>
            <p:nvPr/>
          </p:nvGrpSpPr>
          <p:grpSpPr>
            <a:xfrm>
              <a:off x="5797105" y="1828233"/>
              <a:ext cx="821812" cy="2773924"/>
              <a:chOff x="6397995" y="1828233"/>
              <a:chExt cx="821812" cy="2773924"/>
            </a:xfrm>
          </p:grpSpPr>
          <p:cxnSp>
            <p:nvCxnSpPr>
              <p:cNvPr id="14" name="直接连接符 13"/>
              <p:cNvCxnSpPr/>
              <p:nvPr>
                <p:custDataLst>
                  <p:tags r:id="rId15"/>
                </p:custDataLst>
              </p:nvPr>
            </p:nvCxnSpPr>
            <p:spPr>
              <a:xfrm>
                <a:off x="6706843" y="1828233"/>
                <a:ext cx="0" cy="2011680"/>
              </a:xfrm>
              <a:prstGeom prst="line">
                <a:avLst/>
              </a:prstGeom>
              <a:ln w="19050">
                <a:solidFill>
                  <a:srgbClr val="FFFFFF">
                    <a:lumMod val="75000"/>
                  </a:srgbClr>
                </a:solidFill>
              </a:ln>
            </p:spPr>
            <p:style>
              <a:lnRef idx="1">
                <a:srgbClr val="018BE9"/>
              </a:lnRef>
              <a:fillRef idx="0">
                <a:srgbClr val="018BE9"/>
              </a:fillRef>
              <a:effectRef idx="0">
                <a:srgbClr val="018BE9"/>
              </a:effectRef>
              <a:fontRef idx="minor">
                <a:srgbClr val="7F7F7F"/>
              </a:fontRef>
            </p:style>
          </p:cxnSp>
          <p:sp>
            <p:nvSpPr>
              <p:cNvPr id="15" name="椭圆 14"/>
              <p:cNvSpPr/>
              <p:nvPr>
                <p:custDataLst>
                  <p:tags r:id="rId16"/>
                </p:custDataLst>
              </p:nvPr>
            </p:nvSpPr>
            <p:spPr>
              <a:xfrm>
                <a:off x="6398849" y="3615362"/>
                <a:ext cx="820958" cy="986795"/>
              </a:xfrm>
              <a:prstGeom prst="ellipse">
                <a:avLst/>
              </a:prstGeom>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endParaRPr lang="zh-CN" altLang="en-US"/>
              </a:p>
            </p:txBody>
          </p:sp>
          <p:sp>
            <p:nvSpPr>
              <p:cNvPr id="16" name="矩形 15"/>
              <p:cNvSpPr/>
              <p:nvPr>
                <p:custDataLst>
                  <p:tags r:id="rId17"/>
                </p:custDataLst>
              </p:nvPr>
            </p:nvSpPr>
            <p:spPr>
              <a:xfrm>
                <a:off x="6397995" y="3571773"/>
                <a:ext cx="766031" cy="906883"/>
              </a:xfrm>
              <a:prstGeom prst="rect">
                <a:avLst/>
              </a:prstGeom>
            </p:spPr>
            <p:txBody>
              <a:bodyPr wrap="none">
                <a:noAutofit/>
              </a:bodyPr>
              <a:lstStyle/>
              <a:p>
                <a:pPr algn="ctr"/>
                <a:r>
                  <a:rPr lang="zh-CN" altLang="en-US" sz="1400" b="1" dirty="0">
                    <a:solidFill>
                      <a:schemeClr val="accent4">
                        <a:lumMod val="60000"/>
                        <a:lumOff val="40000"/>
                      </a:schemeClr>
                    </a:solidFill>
                    <a:latin typeface="华文行楷" panose="02010800040101010101" charset="-122"/>
                    <a:ea typeface="华文行楷" panose="02010800040101010101" charset="-122"/>
                  </a:rPr>
                  <a:t>技能</a:t>
                </a:r>
              </a:p>
              <a:p>
                <a:pPr algn="ctr"/>
                <a:r>
                  <a:rPr lang="zh-CN" altLang="en-US" sz="1400" b="1" dirty="0">
                    <a:solidFill>
                      <a:schemeClr val="accent4">
                        <a:lumMod val="60000"/>
                        <a:lumOff val="40000"/>
                      </a:schemeClr>
                    </a:solidFill>
                    <a:latin typeface="华文行楷" panose="02010800040101010101" charset="-122"/>
                    <a:ea typeface="华文行楷" panose="02010800040101010101" charset="-122"/>
                  </a:rPr>
                  <a:t>get坊</a:t>
                </a:r>
              </a:p>
            </p:txBody>
          </p:sp>
        </p:grpSp>
        <p:sp>
          <p:nvSpPr>
            <p:cNvPr id="53" name="椭圆 52"/>
            <p:cNvSpPr/>
            <p:nvPr>
              <p:custDataLst>
                <p:tags r:id="rId14"/>
              </p:custDataLst>
            </p:nvPr>
          </p:nvSpPr>
          <p:spPr>
            <a:xfrm rot="18289111">
              <a:off x="6364379" y="4230182"/>
              <a:ext cx="311337" cy="311337"/>
            </a:xfrm>
            <a:prstGeom prst="ellipse">
              <a:avLst/>
            </a:prstGeom>
            <a:solidFill>
              <a:srgbClr val="FFFFFF"/>
            </a:solidFill>
            <a:ln w="19050">
              <a:solidFill>
                <a:srgbClr val="018BE9"/>
              </a:solid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a:p>
          </p:txBody>
        </p:sp>
      </p:grpSp>
      <p:grpSp>
        <p:nvGrpSpPr>
          <p:cNvPr id="87" name="组合 86"/>
          <p:cNvGrpSpPr/>
          <p:nvPr>
            <p:custDataLst>
              <p:tags r:id="rId3"/>
            </p:custDataLst>
          </p:nvPr>
        </p:nvGrpSpPr>
        <p:grpSpPr>
          <a:xfrm>
            <a:off x="1977086" y="5192715"/>
            <a:ext cx="815220" cy="1578610"/>
            <a:chOff x="3959977" y="1863634"/>
            <a:chExt cx="997142" cy="2898264"/>
          </a:xfrm>
        </p:grpSpPr>
        <p:grpSp>
          <p:nvGrpSpPr>
            <p:cNvPr id="21" name="组合 20"/>
            <p:cNvGrpSpPr/>
            <p:nvPr/>
          </p:nvGrpSpPr>
          <p:grpSpPr>
            <a:xfrm>
              <a:off x="3959977" y="1863634"/>
              <a:ext cx="997142" cy="2811992"/>
              <a:chOff x="6232913" y="1863634"/>
              <a:chExt cx="997142" cy="2811992"/>
            </a:xfrm>
          </p:grpSpPr>
          <p:cxnSp>
            <p:nvCxnSpPr>
              <p:cNvPr id="22" name="直接连接符 21"/>
              <p:cNvCxnSpPr/>
              <p:nvPr>
                <p:custDataLst>
                  <p:tags r:id="rId11"/>
                </p:custDataLst>
              </p:nvPr>
            </p:nvCxnSpPr>
            <p:spPr>
              <a:xfrm>
                <a:off x="6731726" y="1863634"/>
                <a:ext cx="0" cy="2011680"/>
              </a:xfrm>
              <a:prstGeom prst="line">
                <a:avLst/>
              </a:prstGeom>
              <a:ln w="19050">
                <a:solidFill>
                  <a:srgbClr val="FFFFFF">
                    <a:lumMod val="75000"/>
                  </a:srgbClr>
                </a:solidFill>
              </a:ln>
            </p:spPr>
            <p:style>
              <a:lnRef idx="1">
                <a:srgbClr val="018BE9"/>
              </a:lnRef>
              <a:fillRef idx="0">
                <a:srgbClr val="018BE9"/>
              </a:fillRef>
              <a:effectRef idx="0">
                <a:srgbClr val="018BE9"/>
              </a:effectRef>
              <a:fontRef idx="minor">
                <a:srgbClr val="7F7F7F"/>
              </a:fontRef>
            </p:style>
          </p:cxnSp>
          <p:sp>
            <p:nvSpPr>
              <p:cNvPr id="23" name="椭圆 22"/>
              <p:cNvSpPr/>
              <p:nvPr>
                <p:custDataLst>
                  <p:tags r:id="rId12"/>
                </p:custDataLst>
              </p:nvPr>
            </p:nvSpPr>
            <p:spPr>
              <a:xfrm>
                <a:off x="6380488" y="3688164"/>
                <a:ext cx="726996" cy="987462"/>
              </a:xfrm>
              <a:prstGeom prst="ellipse">
                <a:avLst/>
              </a:prstGeom>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endParaRPr lang="zh-CN" altLang="en-US"/>
              </a:p>
            </p:txBody>
          </p:sp>
          <p:sp>
            <p:nvSpPr>
              <p:cNvPr id="24" name="矩形 23"/>
              <p:cNvSpPr/>
              <p:nvPr>
                <p:custDataLst>
                  <p:tags r:id="rId13"/>
                </p:custDataLst>
              </p:nvPr>
            </p:nvSpPr>
            <p:spPr>
              <a:xfrm>
                <a:off x="6232913" y="3709234"/>
                <a:ext cx="997142" cy="849585"/>
              </a:xfrm>
              <a:prstGeom prst="rect">
                <a:avLst/>
              </a:prstGeom>
            </p:spPr>
            <p:txBody>
              <a:bodyPr wrap="none">
                <a:normAutofit fontScale="97500"/>
              </a:bodyPr>
              <a:lstStyle/>
              <a:p>
                <a:pPr algn="ctr"/>
                <a:r>
                  <a:rPr lang="zh-CN" altLang="en-US" sz="1200" b="1" dirty="0">
                    <a:solidFill>
                      <a:schemeClr val="accent4">
                        <a:lumMod val="60000"/>
                        <a:lumOff val="40000"/>
                      </a:schemeClr>
                    </a:solidFill>
                    <a:latin typeface="华文行楷" panose="02010800040101010101" charset="-122"/>
                    <a:ea typeface="华文行楷" panose="02010800040101010101" charset="-122"/>
                  </a:rPr>
                  <a:t>导师</a:t>
                </a:r>
              </a:p>
              <a:p>
                <a:pPr algn="ctr"/>
                <a:r>
                  <a:rPr lang="zh-CN" altLang="en-US" sz="1200" b="1" dirty="0">
                    <a:solidFill>
                      <a:schemeClr val="accent4">
                        <a:lumMod val="60000"/>
                        <a:lumOff val="40000"/>
                      </a:schemeClr>
                    </a:solidFill>
                    <a:latin typeface="华文行楷" panose="02010800040101010101" charset="-122"/>
                    <a:ea typeface="华文行楷" panose="02010800040101010101" charset="-122"/>
                  </a:rPr>
                  <a:t>面对面</a:t>
                </a:r>
              </a:p>
            </p:txBody>
          </p:sp>
        </p:grpSp>
        <p:sp>
          <p:nvSpPr>
            <p:cNvPr id="47" name="椭圆 46"/>
            <p:cNvSpPr/>
            <p:nvPr>
              <p:custDataLst>
                <p:tags r:id="rId10"/>
              </p:custDataLst>
            </p:nvPr>
          </p:nvSpPr>
          <p:spPr>
            <a:xfrm rot="18289111">
              <a:off x="4572280" y="4449146"/>
              <a:ext cx="384725" cy="240778"/>
            </a:xfrm>
            <a:prstGeom prst="ellipse">
              <a:avLst/>
            </a:prstGeom>
            <a:solidFill>
              <a:srgbClr val="FFFFFF"/>
            </a:solidFill>
            <a:ln w="19050">
              <a:solidFill>
                <a:srgbClr val="018BE9"/>
              </a:solid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a:p>
          </p:txBody>
        </p:sp>
      </p:grpSp>
      <p:grpSp>
        <p:nvGrpSpPr>
          <p:cNvPr id="86" name="组合 85"/>
          <p:cNvGrpSpPr/>
          <p:nvPr>
            <p:custDataLst>
              <p:tags r:id="rId4"/>
            </p:custDataLst>
          </p:nvPr>
        </p:nvGrpSpPr>
        <p:grpSpPr>
          <a:xfrm>
            <a:off x="2904584" y="5224754"/>
            <a:ext cx="745996" cy="1494790"/>
            <a:chOff x="4807584" y="1863634"/>
            <a:chExt cx="976101" cy="2796546"/>
          </a:xfrm>
        </p:grpSpPr>
        <p:grpSp>
          <p:nvGrpSpPr>
            <p:cNvPr id="7" name="组合 6"/>
            <p:cNvGrpSpPr/>
            <p:nvPr/>
          </p:nvGrpSpPr>
          <p:grpSpPr>
            <a:xfrm>
              <a:off x="4807584" y="1863634"/>
              <a:ext cx="976101" cy="2796546"/>
              <a:chOff x="6244497" y="1863634"/>
              <a:chExt cx="976101" cy="2796546"/>
            </a:xfrm>
          </p:grpSpPr>
          <p:cxnSp>
            <p:nvCxnSpPr>
              <p:cNvPr id="18" name="直接连接符 17"/>
              <p:cNvCxnSpPr/>
              <p:nvPr>
                <p:custDataLst>
                  <p:tags r:id="rId7"/>
                </p:custDataLst>
              </p:nvPr>
            </p:nvCxnSpPr>
            <p:spPr>
              <a:xfrm>
                <a:off x="6731726" y="1863634"/>
                <a:ext cx="0" cy="2011680"/>
              </a:xfrm>
              <a:prstGeom prst="line">
                <a:avLst/>
              </a:prstGeom>
              <a:ln w="19050">
                <a:solidFill>
                  <a:srgbClr val="FFFFFF">
                    <a:lumMod val="75000"/>
                  </a:srgbClr>
                </a:solidFill>
              </a:ln>
            </p:spPr>
            <p:style>
              <a:lnRef idx="1">
                <a:srgbClr val="018BE9"/>
              </a:lnRef>
              <a:fillRef idx="0">
                <a:srgbClr val="018BE9"/>
              </a:fillRef>
              <a:effectRef idx="0">
                <a:srgbClr val="018BE9"/>
              </a:effectRef>
              <a:fontRef idx="minor">
                <a:srgbClr val="7F7F7F"/>
              </a:fontRef>
            </p:style>
          </p:cxnSp>
          <p:sp>
            <p:nvSpPr>
              <p:cNvPr id="8" name="椭圆 7"/>
              <p:cNvSpPr/>
              <p:nvPr>
                <p:custDataLst>
                  <p:tags r:id="rId8"/>
                </p:custDataLst>
              </p:nvPr>
            </p:nvSpPr>
            <p:spPr>
              <a:xfrm>
                <a:off x="6375508" y="3672954"/>
                <a:ext cx="714547" cy="987226"/>
              </a:xfrm>
              <a:prstGeom prst="ellipse">
                <a:avLst/>
              </a:prstGeom>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endParaRPr lang="zh-CN" altLang="en-US"/>
              </a:p>
            </p:txBody>
          </p:sp>
          <p:sp>
            <p:nvSpPr>
              <p:cNvPr id="20" name="矩形 19"/>
              <p:cNvSpPr/>
              <p:nvPr>
                <p:custDataLst>
                  <p:tags r:id="rId9"/>
                </p:custDataLst>
              </p:nvPr>
            </p:nvSpPr>
            <p:spPr>
              <a:xfrm>
                <a:off x="6244497" y="3754263"/>
                <a:ext cx="976101" cy="848659"/>
              </a:xfrm>
              <a:prstGeom prst="rect">
                <a:avLst/>
              </a:prstGeom>
            </p:spPr>
            <p:txBody>
              <a:bodyPr wrap="none">
                <a:normAutofit fontScale="55000" lnSpcReduction="20000"/>
              </a:bodyPr>
              <a:lstStyle/>
              <a:p>
                <a:pPr algn="ctr"/>
                <a:r>
                  <a:rPr lang="zh-CN" altLang="en-US" sz="2400" b="1" dirty="0">
                    <a:solidFill>
                      <a:schemeClr val="accent4">
                        <a:lumMod val="60000"/>
                        <a:lumOff val="40000"/>
                      </a:schemeClr>
                    </a:solidFill>
                    <a:latin typeface="华文行楷" panose="02010800040101010101" charset="-122"/>
                    <a:ea typeface="华文行楷" panose="02010800040101010101" charset="-122"/>
                  </a:rPr>
                  <a:t>成长</a:t>
                </a:r>
              </a:p>
              <a:p>
                <a:pPr algn="ctr"/>
                <a:r>
                  <a:rPr lang="zh-CN" altLang="en-US" sz="2400" b="1" dirty="0">
                    <a:solidFill>
                      <a:schemeClr val="accent4">
                        <a:lumMod val="60000"/>
                        <a:lumOff val="40000"/>
                      </a:schemeClr>
                    </a:solidFill>
                    <a:latin typeface="华文行楷" panose="02010800040101010101" charset="-122"/>
                    <a:ea typeface="华文行楷" panose="02010800040101010101" charset="-122"/>
                  </a:rPr>
                  <a:t>交流会</a:t>
                </a:r>
              </a:p>
            </p:txBody>
          </p:sp>
        </p:grpSp>
        <p:sp>
          <p:nvSpPr>
            <p:cNvPr id="50" name="椭圆 49"/>
            <p:cNvSpPr/>
            <p:nvPr>
              <p:custDataLst>
                <p:tags r:id="rId6"/>
              </p:custDataLst>
            </p:nvPr>
          </p:nvSpPr>
          <p:spPr>
            <a:xfrm rot="18289111">
              <a:off x="5410277" y="4347124"/>
              <a:ext cx="311337" cy="311337"/>
            </a:xfrm>
            <a:prstGeom prst="ellipse">
              <a:avLst/>
            </a:prstGeom>
            <a:solidFill>
              <a:srgbClr val="FFFFFF"/>
            </a:solidFill>
            <a:ln w="19050">
              <a:solidFill>
                <a:srgbClr val="018BE9"/>
              </a:solid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35000" lnSpcReduction="20000"/>
            </a:bodyPr>
            <a:lstStyle/>
            <a:p>
              <a:pPr algn="ctr"/>
              <a:endParaRPr lang="zh-CN" altLang="en-US"/>
            </a:p>
          </p:txBody>
        </p:sp>
      </p:grpSp>
      <p:sp>
        <p:nvSpPr>
          <p:cNvPr id="9" name="任意多边形 8"/>
          <p:cNvSpPr/>
          <p:nvPr>
            <p:custDataLst>
              <p:tags r:id="rId5"/>
            </p:custDataLst>
          </p:nvPr>
        </p:nvSpPr>
        <p:spPr>
          <a:xfrm>
            <a:off x="280555" y="5213314"/>
            <a:ext cx="4826509" cy="1644686"/>
          </a:xfrm>
          <a:custGeom>
            <a:avLst/>
            <a:gdLst>
              <a:gd name="connsiteX0" fmla="*/ 677831 w 6261464"/>
              <a:gd name="connsiteY0" fmla="*/ 0 h 2856413"/>
              <a:gd name="connsiteX1" fmla="*/ 5583633 w 6261464"/>
              <a:gd name="connsiteY1" fmla="*/ 0 h 2856413"/>
              <a:gd name="connsiteX2" fmla="*/ 6261464 w 6261464"/>
              <a:gd name="connsiteY2" fmla="*/ 677831 h 2856413"/>
              <a:gd name="connsiteX3" fmla="*/ 6261464 w 6261464"/>
              <a:gd name="connsiteY3" fmla="*/ 2856413 h 2856413"/>
              <a:gd name="connsiteX4" fmla="*/ 0 w 6261464"/>
              <a:gd name="connsiteY4" fmla="*/ 2856413 h 2856413"/>
              <a:gd name="connsiteX5" fmla="*/ 0 w 6261464"/>
              <a:gd name="connsiteY5" fmla="*/ 677831 h 2856413"/>
              <a:gd name="connsiteX6" fmla="*/ 677831 w 6261464"/>
              <a:gd name="connsiteY6" fmla="*/ 0 h 2856413"/>
              <a:gd name="connsiteX0-1" fmla="*/ 0 w 6261464"/>
              <a:gd name="connsiteY0-2" fmla="*/ 2856413 h 2947853"/>
              <a:gd name="connsiteX1-3" fmla="*/ 0 w 6261464"/>
              <a:gd name="connsiteY1-4" fmla="*/ 677831 h 2947853"/>
              <a:gd name="connsiteX2-5" fmla="*/ 677831 w 6261464"/>
              <a:gd name="connsiteY2-6" fmla="*/ 0 h 2947853"/>
              <a:gd name="connsiteX3-7" fmla="*/ 5583633 w 6261464"/>
              <a:gd name="connsiteY3-8" fmla="*/ 0 h 2947853"/>
              <a:gd name="connsiteX4-9" fmla="*/ 6261464 w 6261464"/>
              <a:gd name="connsiteY4-10" fmla="*/ 677831 h 2947853"/>
              <a:gd name="connsiteX5-11" fmla="*/ 6261464 w 6261464"/>
              <a:gd name="connsiteY5-12" fmla="*/ 2856413 h 2947853"/>
              <a:gd name="connsiteX6-13" fmla="*/ 91440 w 6261464"/>
              <a:gd name="connsiteY6-14" fmla="*/ 2947853 h 2947853"/>
              <a:gd name="connsiteX0-15" fmla="*/ 0 w 6261464"/>
              <a:gd name="connsiteY0-16" fmla="*/ 2856413 h 2856413"/>
              <a:gd name="connsiteX1-17" fmla="*/ 0 w 6261464"/>
              <a:gd name="connsiteY1-18" fmla="*/ 677831 h 2856413"/>
              <a:gd name="connsiteX2-19" fmla="*/ 677831 w 6261464"/>
              <a:gd name="connsiteY2-20" fmla="*/ 0 h 2856413"/>
              <a:gd name="connsiteX3-21" fmla="*/ 5583633 w 6261464"/>
              <a:gd name="connsiteY3-22" fmla="*/ 0 h 2856413"/>
              <a:gd name="connsiteX4-23" fmla="*/ 6261464 w 6261464"/>
              <a:gd name="connsiteY4-24" fmla="*/ 677831 h 2856413"/>
              <a:gd name="connsiteX5-25" fmla="*/ 6261464 w 6261464"/>
              <a:gd name="connsiteY5-26" fmla="*/ 2856413 h 2856413"/>
            </a:gdLst>
            <a:ahLst/>
            <a:cxnLst>
              <a:cxn ang="0">
                <a:pos x="connsiteX0-15" y="connsiteY0-16"/>
              </a:cxn>
              <a:cxn ang="0">
                <a:pos x="connsiteX1-17" y="connsiteY1-18"/>
              </a:cxn>
              <a:cxn ang="0">
                <a:pos x="connsiteX2-19" y="connsiteY2-20"/>
              </a:cxn>
              <a:cxn ang="0">
                <a:pos x="connsiteX3-21" y="connsiteY3-22"/>
              </a:cxn>
              <a:cxn ang="0">
                <a:pos x="connsiteX4-23" y="connsiteY4-24"/>
              </a:cxn>
              <a:cxn ang="0">
                <a:pos x="connsiteX5-25" y="connsiteY5-26"/>
              </a:cxn>
            </a:cxnLst>
            <a:rect l="l" t="t" r="r" b="b"/>
            <a:pathLst>
              <a:path w="6261464" h="2856413">
                <a:moveTo>
                  <a:pt x="0" y="2856413"/>
                </a:moveTo>
                <a:lnTo>
                  <a:pt x="0" y="677831"/>
                </a:lnTo>
                <a:cubicBezTo>
                  <a:pt x="0" y="303475"/>
                  <a:pt x="303475" y="0"/>
                  <a:pt x="677831" y="0"/>
                </a:cubicBezTo>
                <a:lnTo>
                  <a:pt x="5583633" y="0"/>
                </a:lnTo>
                <a:cubicBezTo>
                  <a:pt x="5957989" y="0"/>
                  <a:pt x="6261464" y="303475"/>
                  <a:pt x="6261464" y="677831"/>
                </a:cubicBezTo>
                <a:lnTo>
                  <a:pt x="6261464" y="2856413"/>
                </a:lnTo>
              </a:path>
            </a:pathLst>
          </a:custGeom>
          <a:noFill/>
          <a:ln w="76200">
            <a:solidFill>
              <a:srgbClr val="7F7F7F"/>
            </a:solid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endParaRPr lang="zh-CN" altLang="en-US"/>
          </a:p>
        </p:txBody>
      </p:sp>
      <p:grpSp>
        <p:nvGrpSpPr>
          <p:cNvPr id="90" name="组合 89"/>
          <p:cNvGrpSpPr/>
          <p:nvPr/>
        </p:nvGrpSpPr>
        <p:grpSpPr>
          <a:xfrm>
            <a:off x="4403194" y="1229022"/>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26" name="图片 25" descr="&amp;pky99112049660&amp;2&amp;"/>
          <p:cNvPicPr>
            <a:picLocks noChangeAspect="1"/>
          </p:cNvPicPr>
          <p:nvPr/>
        </p:nvPicPr>
        <p:blipFill>
          <a:blip r:embed="rId25"/>
          <a:srcRect l="33655" t="31121" r="32563" b="29187"/>
          <a:stretch>
            <a:fillRect/>
          </a:stretch>
        </p:blipFill>
        <p:spPr>
          <a:xfrm>
            <a:off x="2475230" y="6583680"/>
            <a:ext cx="300355" cy="274320"/>
          </a:xfrm>
          <a:prstGeom prst="ellipse">
            <a:avLst/>
          </a:prstGeom>
        </p:spPr>
      </p:pic>
      <p:pic>
        <p:nvPicPr>
          <p:cNvPr id="27" name="图片 26" descr="&amp;pky92110683247&amp;2&amp;"/>
          <p:cNvPicPr>
            <a:picLocks noChangeAspect="1"/>
          </p:cNvPicPr>
          <p:nvPr/>
        </p:nvPicPr>
        <p:blipFill>
          <a:blip r:embed="rId26"/>
          <a:stretch>
            <a:fillRect/>
          </a:stretch>
        </p:blipFill>
        <p:spPr>
          <a:xfrm>
            <a:off x="3352800" y="6549390"/>
            <a:ext cx="276225" cy="274955"/>
          </a:xfrm>
          <a:prstGeom prst="ellipse">
            <a:avLst/>
          </a:prstGeom>
        </p:spPr>
      </p:pic>
      <p:pic>
        <p:nvPicPr>
          <p:cNvPr id="28" name="图片 27" descr="303b333530343432393bd6aacab6bcbcc4dc"/>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89145" y="6546850"/>
            <a:ext cx="233045" cy="233045"/>
          </a:xfrm>
          <a:prstGeom prst="rect">
            <a:avLst/>
          </a:prstGeom>
        </p:spPr>
      </p:pic>
      <p:sp>
        <p:nvSpPr>
          <p:cNvPr id="2" name="文本框 1"/>
          <p:cNvSpPr txBox="1"/>
          <p:nvPr/>
        </p:nvSpPr>
        <p:spPr>
          <a:xfrm>
            <a:off x="5107570" y="3427524"/>
            <a:ext cx="5073650" cy="3344185"/>
          </a:xfrm>
          <a:prstGeom prst="rect">
            <a:avLst/>
          </a:prstGeom>
          <a:solidFill>
            <a:schemeClr val="bg1"/>
          </a:solidFill>
        </p:spPr>
        <p:txBody>
          <a:bodyPr wrap="square" rtlCol="0">
            <a:spAutoFit/>
          </a:bodyPr>
          <a:lstStyle/>
          <a:p>
            <a:r>
              <a:rPr lang="zh-CN" altLang="en-US" sz="2400" dirty="0">
                <a:gradFill>
                  <a:gsLst>
                    <a:gs pos="0">
                      <a:srgbClr val="007BD3"/>
                    </a:gs>
                    <a:gs pos="100000">
                      <a:srgbClr val="034373"/>
                    </a:gs>
                  </a:gsLst>
                  <a:lin scaled="0"/>
                </a:gradFill>
                <a:latin typeface="华文行楷" panose="02010800040101010101" charset="-122"/>
                <a:ea typeface="华文行楷" panose="02010800040101010101" charset="-122"/>
              </a:rPr>
              <a:t>导师面对面</a:t>
            </a:r>
          </a:p>
          <a:p>
            <a:pPr>
              <a:lnSpc>
                <a:spcPct val="150000"/>
              </a:lnSpc>
            </a:pPr>
            <a:r>
              <a:rPr lang="zh-CN" altLang="en-US" sz="2400" dirty="0">
                <a:latin typeface="华文行楷" panose="02010800040101010101" charset="-122"/>
                <a:ea typeface="华文行楷" panose="02010800040101010101" charset="-122"/>
              </a:rPr>
              <a:t>简介：</a:t>
            </a:r>
            <a:r>
              <a:rPr lang="zh-CN" altLang="en-US" sz="2000" dirty="0">
                <a:latin typeface="仿宋" panose="02010609060101010101" pitchFamily="49" charset="-122"/>
                <a:ea typeface="仿宋" panose="02010609060101010101" pitchFamily="49" charset="-122"/>
              </a:rPr>
              <a:t>活动会邀请到学校教授、学术大牛与同学们面对面交流学术。</a:t>
            </a:r>
          </a:p>
          <a:p>
            <a:pPr>
              <a:lnSpc>
                <a:spcPct val="150000"/>
              </a:lnSpc>
            </a:pPr>
            <a:r>
              <a:rPr lang="zh-CN" altLang="en-US" sz="2400" dirty="0">
                <a:latin typeface="华文行楷" panose="02010800040101010101" charset="-122"/>
                <a:ea typeface="华文行楷" panose="02010800040101010101" charset="-122"/>
              </a:rPr>
              <a:t>目的：</a:t>
            </a:r>
            <a:r>
              <a:rPr lang="zh-CN" altLang="en-US" sz="2000" dirty="0">
                <a:latin typeface="仿宋" panose="02010609060101010101" pitchFamily="49" charset="-122"/>
                <a:ea typeface="仿宋" panose="02010609060101010101" pitchFamily="49" charset="-122"/>
              </a:rPr>
              <a:t>为同学提供与老师、教授接触的机会，让同学们更了解自己专业的未来前景、应用范围与科研方向，为同学未来的科研生活提供帮助指引。</a:t>
            </a:r>
          </a:p>
        </p:txBody>
      </p:sp>
      <p:sp>
        <p:nvSpPr>
          <p:cNvPr id="5" name="文本框 4"/>
          <p:cNvSpPr txBox="1"/>
          <p:nvPr/>
        </p:nvSpPr>
        <p:spPr>
          <a:xfrm>
            <a:off x="5063301" y="207010"/>
            <a:ext cx="5864231" cy="3005631"/>
          </a:xfrm>
          <a:prstGeom prst="rect">
            <a:avLst/>
          </a:prstGeom>
          <a:noFill/>
        </p:spPr>
        <p:txBody>
          <a:bodyPr wrap="square" rtlCol="0">
            <a:spAutoFit/>
          </a:bodyPr>
          <a:lstStyle/>
          <a:p>
            <a:pPr algn="l">
              <a:buClrTx/>
              <a:buSzTx/>
              <a:buNone/>
            </a:pPr>
            <a:r>
              <a:rPr lang="zh-CN" altLang="en-US" sz="3200" dirty="0">
                <a:gradFill>
                  <a:gsLst>
                    <a:gs pos="0">
                      <a:srgbClr val="007BD3"/>
                    </a:gs>
                    <a:gs pos="100000">
                      <a:srgbClr val="034373"/>
                    </a:gs>
                  </a:gsLst>
                  <a:lin scaled="0"/>
                </a:gradFill>
                <a:latin typeface="华文行楷" panose="02010800040101010101" charset="-122"/>
                <a:ea typeface="华文行楷" panose="02010800040101010101" charset="-122"/>
              </a:rPr>
              <a:t>技能get坊</a:t>
            </a:r>
          </a:p>
          <a:p>
            <a:pPr algn="l">
              <a:lnSpc>
                <a:spcPct val="150000"/>
              </a:lnSpc>
              <a:buClrTx/>
              <a:buSzTx/>
              <a:buNone/>
            </a:pPr>
            <a:r>
              <a:rPr lang="zh-CN" altLang="en-US" sz="2400" dirty="0">
                <a:latin typeface="华文行楷" panose="02010800040101010101" charset="-122"/>
                <a:ea typeface="华文行楷" panose="02010800040101010101" charset="-122"/>
              </a:rPr>
              <a:t>简介：</a:t>
            </a:r>
            <a:r>
              <a:rPr lang="zh-CN" altLang="en-US" sz="2000" dirty="0">
                <a:latin typeface="仿宋" panose="02010609060101010101" pitchFamily="49" charset="-122"/>
                <a:ea typeface="仿宋" panose="02010609060101010101" pitchFamily="49" charset="-122"/>
              </a:rPr>
              <a:t>是由学业部主办、以帮助学生成长为导向的专题讲座活动。</a:t>
            </a:r>
            <a:r>
              <a:rPr lang="zh-CN" altLang="en-US" sz="2000" dirty="0">
                <a:latin typeface="仿宋" panose="02010609060101010101" pitchFamily="49" charset="-122"/>
                <a:ea typeface="仿宋" panose="02010609060101010101" pitchFamily="49" charset="-122"/>
                <a:sym typeface="+mn-ea"/>
              </a:rPr>
              <a:t>内容涉及学业指导、生活常识、成长导航以及学术沙龙。</a:t>
            </a:r>
            <a:endParaRPr lang="zh-CN" altLang="en-US" sz="2000" dirty="0">
              <a:latin typeface="仿宋" panose="02010609060101010101" pitchFamily="49" charset="-122"/>
              <a:ea typeface="仿宋" panose="02010609060101010101" pitchFamily="49" charset="-122"/>
            </a:endParaRPr>
          </a:p>
          <a:p>
            <a:pPr algn="l">
              <a:lnSpc>
                <a:spcPct val="150000"/>
              </a:lnSpc>
              <a:buClrTx/>
              <a:buSzTx/>
              <a:buNone/>
            </a:pPr>
            <a:r>
              <a:rPr lang="zh-CN" altLang="en-US" sz="2400" dirty="0">
                <a:latin typeface="华文行楷" panose="02010800040101010101" charset="-122"/>
                <a:ea typeface="华文行楷" panose="02010800040101010101" charset="-122"/>
              </a:rPr>
              <a:t>目的：</a:t>
            </a:r>
            <a:r>
              <a:rPr lang="zh-CN" altLang="en-US" sz="2000" dirty="0">
                <a:latin typeface="仿宋" panose="02010609060101010101" pitchFamily="49" charset="-122"/>
                <a:ea typeface="仿宋" panose="02010609060101010101" pitchFamily="49" charset="-122"/>
                <a:sym typeface="+mn-ea"/>
              </a:rPr>
              <a:t>帮助同学们拓宽思维、开阔视野，提高文化素养，为大学生活的方方面面答疑解惑</a:t>
            </a:r>
            <a:endParaRPr lang="zh-CN" altLang="en-US" sz="2400" dirty="0">
              <a:latin typeface="仿宋" panose="02010609060101010101" pitchFamily="49" charset="-122"/>
              <a:ea typeface="仿宋" panose="02010609060101010101" pitchFamily="49" charset="-122"/>
            </a:endParaRPr>
          </a:p>
        </p:txBody>
      </p:sp>
      <p:grpSp>
        <p:nvGrpSpPr>
          <p:cNvPr id="17" name="组合 16"/>
          <p:cNvGrpSpPr/>
          <p:nvPr/>
        </p:nvGrpSpPr>
        <p:grpSpPr>
          <a:xfrm>
            <a:off x="280555" y="24825"/>
            <a:ext cx="3654944" cy="1543913"/>
            <a:chOff x="536" y="939"/>
            <a:chExt cx="6059" cy="2610"/>
          </a:xfrm>
        </p:grpSpPr>
        <p:sp>
          <p:nvSpPr>
            <p:cNvPr id="6" name="矩形 5"/>
            <p:cNvSpPr/>
            <p:nvPr/>
          </p:nvSpPr>
          <p:spPr>
            <a:xfrm>
              <a:off x="536" y="939"/>
              <a:ext cx="5811" cy="1717"/>
            </a:xfrm>
            <a:prstGeom prst="rect">
              <a:avLst/>
            </a:prstGeom>
            <a:noFill/>
            <a:ln>
              <a:noFill/>
            </a:ln>
          </p:spPr>
          <p:txBody>
            <a:bodyPr wrap="square" rtlCol="0" anchor="t">
              <a:spAutoFit/>
            </a:bodyPr>
            <a:lstStyle/>
            <a:p>
              <a:pPr algn="ctr"/>
              <a:r>
                <a:rPr lang="zh-CN" altLang="en-US" sz="6000" b="1" kern="100" dirty="0">
                  <a:solidFill>
                    <a:srgbClr val="002060"/>
                  </a:solidFill>
                  <a:latin typeface="微软雅黑" panose="020B0503020204020204" pitchFamily="34" charset="-122"/>
                  <a:ea typeface="微软雅黑" panose="020B0503020204020204" pitchFamily="34" charset="-122"/>
                  <a:cs typeface="+mn-ea"/>
                </a:rPr>
                <a:t>活动介绍</a:t>
              </a:r>
            </a:p>
          </p:txBody>
        </p:sp>
        <p:sp>
          <p:nvSpPr>
            <p:cNvPr id="37" name="文本框 36"/>
            <p:cNvSpPr txBox="1"/>
            <p:nvPr/>
          </p:nvSpPr>
          <p:spPr>
            <a:xfrm>
              <a:off x="2717" y="2664"/>
              <a:ext cx="3878" cy="885"/>
            </a:xfrm>
            <a:prstGeom prst="rect">
              <a:avLst/>
            </a:prstGeom>
            <a:noFill/>
          </p:spPr>
          <p:txBody>
            <a:bodyPr wrap="none" rtlCol="0">
              <a:spAutoFit/>
            </a:bodyPr>
            <a:lstStyle/>
            <a:p>
              <a:r>
                <a:rPr lang="en-US" altLang="zh-CN" sz="2800" dirty="0">
                  <a:latin typeface="方正舒体" panose="02010601030101010101" charset="-122"/>
                  <a:ea typeface="方正舒体" panose="02010601030101010101" charset="-122"/>
                  <a:cs typeface="方正舒体" panose="02010601030101010101" charset="-122"/>
                </a:rPr>
                <a:t>——</a:t>
              </a:r>
              <a:r>
                <a:rPr lang="zh-CN" altLang="en-US" sz="2800" dirty="0">
                  <a:latin typeface="方正舒体" panose="02010601030101010101" charset="-122"/>
                  <a:ea typeface="方正舒体" panose="02010601030101010101" charset="-122"/>
                  <a:cs typeface="方正舒体" panose="02010601030101010101" charset="-122"/>
                </a:rPr>
                <a:t>百场导航</a:t>
              </a:r>
            </a:p>
          </p:txBody>
        </p:sp>
      </p:grpSp>
      <p:cxnSp>
        <p:nvCxnSpPr>
          <p:cNvPr id="19" name="直接连接符 18"/>
          <p:cNvCxnSpPr/>
          <p:nvPr/>
        </p:nvCxnSpPr>
        <p:spPr>
          <a:xfrm>
            <a:off x="4956810" y="3329010"/>
            <a:ext cx="7217860" cy="9697"/>
          </a:xfrm>
          <a:prstGeom prst="line">
            <a:avLst/>
          </a:prstGeom>
          <a:ln w="28575" cmpd="sng">
            <a:solidFill>
              <a:srgbClr val="2E75B6"/>
            </a:solidFill>
            <a:prstDash val="solid"/>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10769" y="1924859"/>
            <a:ext cx="1849887" cy="1387415"/>
          </a:xfrm>
          <a:prstGeom prst="rect">
            <a:avLst/>
          </a:prstGeom>
        </p:spPr>
      </p:pic>
      <p:pic>
        <p:nvPicPr>
          <p:cNvPr id="42" name="图片 4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312276" y="1900317"/>
            <a:ext cx="1884309" cy="1413232"/>
          </a:xfrm>
          <a:prstGeom prst="rect">
            <a:avLst/>
          </a:prstGeom>
        </p:spPr>
      </p:pic>
      <p:pic>
        <p:nvPicPr>
          <p:cNvPr id="44" name="图片 4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236816" y="3501758"/>
            <a:ext cx="1955153" cy="1466365"/>
          </a:xfrm>
          <a:prstGeom prst="rect">
            <a:avLst/>
          </a:prstGeom>
        </p:spPr>
      </p:pic>
      <p:pic>
        <p:nvPicPr>
          <p:cNvPr id="46" name="图片 4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79604" y="3498842"/>
            <a:ext cx="1881052" cy="1410789"/>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8284845" y="4450715"/>
            <a:ext cx="2444750" cy="24250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193405" y="4829175"/>
            <a:ext cx="3883025" cy="1925320"/>
            <a:chOff x="13085" y="5960"/>
            <a:chExt cx="6115" cy="3032"/>
          </a:xfrm>
        </p:grpSpPr>
        <p:cxnSp>
          <p:nvCxnSpPr>
            <p:cNvPr id="31" name="直接连接符 30"/>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sp>
        <p:nvSpPr>
          <p:cNvPr id="18" name="Freeform 5"/>
          <p:cNvSpPr>
            <a:spLocks noEditPoints="1"/>
          </p:cNvSpPr>
          <p:nvPr/>
        </p:nvSpPr>
        <p:spPr bwMode="auto">
          <a:xfrm>
            <a:off x="5770156" y="3112817"/>
            <a:ext cx="632366" cy="632366"/>
          </a:xfrm>
          <a:custGeom>
            <a:avLst/>
            <a:gdLst>
              <a:gd name="T0" fmla="*/ 1609 w 3276"/>
              <a:gd name="T1" fmla="*/ 2326 h 3276"/>
              <a:gd name="T2" fmla="*/ 1452 w 3276"/>
              <a:gd name="T3" fmla="*/ 2366 h 3276"/>
              <a:gd name="T4" fmla="*/ 1992 w 3276"/>
              <a:gd name="T5" fmla="*/ 3034 h 3276"/>
              <a:gd name="T6" fmla="*/ 2250 w 3276"/>
              <a:gd name="T7" fmla="*/ 3118 h 3276"/>
              <a:gd name="T8" fmla="*/ 2851 w 3276"/>
              <a:gd name="T9" fmla="*/ 2486 h 3276"/>
              <a:gd name="T10" fmla="*/ 2514 w 3276"/>
              <a:gd name="T11" fmla="*/ 1575 h 3276"/>
              <a:gd name="T12" fmla="*/ 2176 w 3276"/>
              <a:gd name="T13" fmla="*/ 2486 h 3276"/>
              <a:gd name="T14" fmla="*/ 2056 w 3276"/>
              <a:gd name="T15" fmla="*/ 2683 h 3276"/>
              <a:gd name="T16" fmla="*/ 2514 w 3276"/>
              <a:gd name="T17" fmla="*/ 2611 h 3276"/>
              <a:gd name="T18" fmla="*/ 3174 w 3276"/>
              <a:gd name="T19" fmla="*/ 3276 h 3276"/>
              <a:gd name="T20" fmla="*/ 2851 w 3276"/>
              <a:gd name="T21" fmla="*/ 2486 h 3276"/>
              <a:gd name="T22" fmla="*/ 2199 w 3276"/>
              <a:gd name="T23" fmla="*/ 2093 h 3276"/>
              <a:gd name="T24" fmla="*/ 2828 w 3276"/>
              <a:gd name="T25" fmla="*/ 2093 h 3276"/>
              <a:gd name="T26" fmla="*/ 2575 w 3276"/>
              <a:gd name="T27" fmla="*/ 1216 h 3276"/>
              <a:gd name="T28" fmla="*/ 641 w 3276"/>
              <a:gd name="T29" fmla="*/ 1121 h 3276"/>
              <a:gd name="T30" fmla="*/ 641 w 3276"/>
              <a:gd name="T31" fmla="*/ 1318 h 3276"/>
              <a:gd name="T32" fmla="*/ 2575 w 3276"/>
              <a:gd name="T33" fmla="*/ 1216 h 3276"/>
              <a:gd name="T34" fmla="*/ 521 w 3276"/>
              <a:gd name="T35" fmla="*/ 3066 h 3276"/>
              <a:gd name="T36" fmla="*/ 206 w 3276"/>
              <a:gd name="T37" fmla="*/ 508 h 3276"/>
              <a:gd name="T38" fmla="*/ 2620 w 3276"/>
              <a:gd name="T39" fmla="*/ 195 h 3276"/>
              <a:gd name="T40" fmla="*/ 2863 w 3276"/>
              <a:gd name="T41" fmla="*/ 1343 h 3276"/>
              <a:gd name="T42" fmla="*/ 3076 w 3276"/>
              <a:gd name="T43" fmla="*/ 1343 h 3276"/>
              <a:gd name="T44" fmla="*/ 2627 w 3276"/>
              <a:gd name="T45" fmla="*/ 0 h 3276"/>
              <a:gd name="T46" fmla="*/ 0 w 3276"/>
              <a:gd name="T47" fmla="*/ 482 h 3276"/>
              <a:gd name="T48" fmla="*/ 508 w 3276"/>
              <a:gd name="T49" fmla="*/ 3268 h 3276"/>
              <a:gd name="T50" fmla="*/ 1677 w 3276"/>
              <a:gd name="T51" fmla="*/ 3174 h 3276"/>
              <a:gd name="T52" fmla="*/ 657 w 3276"/>
              <a:gd name="T53" fmla="*/ 1832 h 3276"/>
              <a:gd name="T54" fmla="*/ 657 w 3276"/>
              <a:gd name="T55" fmla="*/ 2042 h 3276"/>
              <a:gd name="T56" fmla="*/ 1631 w 3276"/>
              <a:gd name="T57" fmla="*/ 1946 h 3276"/>
              <a:gd name="T58" fmla="*/ 657 w 3276"/>
              <a:gd name="T59" fmla="*/ 1832 h 3276"/>
              <a:gd name="T60" fmla="*/ 641 w 3276"/>
              <a:gd name="T61" fmla="*/ 507 h 3276"/>
              <a:gd name="T62" fmla="*/ 641 w 3276"/>
              <a:gd name="T63" fmla="*/ 698 h 3276"/>
              <a:gd name="T64" fmla="*/ 2575 w 3276"/>
              <a:gd name="T65" fmla="*/ 596 h 3276"/>
              <a:gd name="T66" fmla="*/ 2515 w 3276"/>
              <a:gd name="T67" fmla="*/ 50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6" h="3276">
                <a:moveTo>
                  <a:pt x="2149" y="2882"/>
                </a:moveTo>
                <a:cubicBezTo>
                  <a:pt x="1609" y="2326"/>
                  <a:pt x="1609" y="2326"/>
                  <a:pt x="1609" y="2326"/>
                </a:cubicBezTo>
                <a:cubicBezTo>
                  <a:pt x="1576" y="2292"/>
                  <a:pt x="1522" y="2298"/>
                  <a:pt x="1498" y="2322"/>
                </a:cubicBezTo>
                <a:cubicBezTo>
                  <a:pt x="1452" y="2366"/>
                  <a:pt x="1452" y="2366"/>
                  <a:pt x="1452" y="2366"/>
                </a:cubicBezTo>
                <a:cubicBezTo>
                  <a:pt x="1432" y="2386"/>
                  <a:pt x="1411" y="2440"/>
                  <a:pt x="1452" y="2482"/>
                </a:cubicBezTo>
                <a:cubicBezTo>
                  <a:pt x="1493" y="2525"/>
                  <a:pt x="1992" y="3034"/>
                  <a:pt x="1992" y="3034"/>
                </a:cubicBezTo>
                <a:cubicBezTo>
                  <a:pt x="1992" y="3034"/>
                  <a:pt x="2221" y="3132"/>
                  <a:pt x="2233" y="3137"/>
                </a:cubicBezTo>
                <a:cubicBezTo>
                  <a:pt x="2245" y="3142"/>
                  <a:pt x="2255" y="3130"/>
                  <a:pt x="2250" y="3118"/>
                </a:cubicBezTo>
                <a:lnTo>
                  <a:pt x="2149" y="2882"/>
                </a:lnTo>
                <a:close/>
                <a:moveTo>
                  <a:pt x="2851" y="2486"/>
                </a:moveTo>
                <a:cubicBezTo>
                  <a:pt x="2966" y="2388"/>
                  <a:pt x="3032" y="2245"/>
                  <a:pt x="3032" y="2093"/>
                </a:cubicBezTo>
                <a:cubicBezTo>
                  <a:pt x="3032" y="1808"/>
                  <a:pt x="2799" y="1575"/>
                  <a:pt x="2514" y="1575"/>
                </a:cubicBezTo>
                <a:cubicBezTo>
                  <a:pt x="2228" y="1575"/>
                  <a:pt x="1995" y="1808"/>
                  <a:pt x="1995" y="2093"/>
                </a:cubicBezTo>
                <a:cubicBezTo>
                  <a:pt x="1995" y="2250"/>
                  <a:pt x="2066" y="2391"/>
                  <a:pt x="2176" y="2486"/>
                </a:cubicBezTo>
                <a:cubicBezTo>
                  <a:pt x="2144" y="2502"/>
                  <a:pt x="2113" y="2521"/>
                  <a:pt x="2083" y="2541"/>
                </a:cubicBezTo>
                <a:cubicBezTo>
                  <a:pt x="2036" y="2573"/>
                  <a:pt x="2025" y="2636"/>
                  <a:pt x="2056" y="2683"/>
                </a:cubicBezTo>
                <a:cubicBezTo>
                  <a:pt x="2088" y="2729"/>
                  <a:pt x="2152" y="2741"/>
                  <a:pt x="2198" y="2709"/>
                </a:cubicBezTo>
                <a:cubicBezTo>
                  <a:pt x="2291" y="2645"/>
                  <a:pt x="2401" y="2611"/>
                  <a:pt x="2514" y="2611"/>
                </a:cubicBezTo>
                <a:cubicBezTo>
                  <a:pt x="2821" y="2611"/>
                  <a:pt x="3072" y="2893"/>
                  <a:pt x="3072" y="3200"/>
                </a:cubicBezTo>
                <a:cubicBezTo>
                  <a:pt x="3072" y="3257"/>
                  <a:pt x="3117" y="3276"/>
                  <a:pt x="3174" y="3276"/>
                </a:cubicBezTo>
                <a:cubicBezTo>
                  <a:pt x="3230" y="3276"/>
                  <a:pt x="3276" y="3257"/>
                  <a:pt x="3276" y="3200"/>
                </a:cubicBezTo>
                <a:cubicBezTo>
                  <a:pt x="3276" y="2901"/>
                  <a:pt x="3102" y="2611"/>
                  <a:pt x="2851" y="2486"/>
                </a:cubicBezTo>
                <a:close/>
                <a:moveTo>
                  <a:pt x="2514" y="2408"/>
                </a:moveTo>
                <a:cubicBezTo>
                  <a:pt x="2340" y="2408"/>
                  <a:pt x="2199" y="2267"/>
                  <a:pt x="2199" y="2093"/>
                </a:cubicBezTo>
                <a:cubicBezTo>
                  <a:pt x="2199" y="1920"/>
                  <a:pt x="2340" y="1779"/>
                  <a:pt x="2514" y="1779"/>
                </a:cubicBezTo>
                <a:cubicBezTo>
                  <a:pt x="2687" y="1779"/>
                  <a:pt x="2828" y="1920"/>
                  <a:pt x="2828" y="2093"/>
                </a:cubicBezTo>
                <a:cubicBezTo>
                  <a:pt x="2828" y="2267"/>
                  <a:pt x="2687" y="2408"/>
                  <a:pt x="2514" y="2408"/>
                </a:cubicBezTo>
                <a:close/>
                <a:moveTo>
                  <a:pt x="2575" y="1216"/>
                </a:moveTo>
                <a:cubicBezTo>
                  <a:pt x="2575" y="1171"/>
                  <a:pt x="2549" y="1121"/>
                  <a:pt x="2515" y="1121"/>
                </a:cubicBezTo>
                <a:cubicBezTo>
                  <a:pt x="641" y="1121"/>
                  <a:pt x="641" y="1121"/>
                  <a:pt x="641" y="1121"/>
                </a:cubicBezTo>
                <a:cubicBezTo>
                  <a:pt x="607" y="1121"/>
                  <a:pt x="581" y="1171"/>
                  <a:pt x="581" y="1216"/>
                </a:cubicBezTo>
                <a:cubicBezTo>
                  <a:pt x="581" y="1261"/>
                  <a:pt x="607" y="1318"/>
                  <a:pt x="641" y="1318"/>
                </a:cubicBezTo>
                <a:cubicBezTo>
                  <a:pt x="2515" y="1318"/>
                  <a:pt x="2515" y="1318"/>
                  <a:pt x="2515" y="1318"/>
                </a:cubicBezTo>
                <a:cubicBezTo>
                  <a:pt x="2547" y="1318"/>
                  <a:pt x="2575" y="1261"/>
                  <a:pt x="2575" y="1216"/>
                </a:cubicBezTo>
                <a:close/>
                <a:moveTo>
                  <a:pt x="1606" y="3066"/>
                </a:moveTo>
                <a:cubicBezTo>
                  <a:pt x="521" y="3066"/>
                  <a:pt x="521" y="3066"/>
                  <a:pt x="521" y="3066"/>
                </a:cubicBezTo>
                <a:cubicBezTo>
                  <a:pt x="348" y="3066"/>
                  <a:pt x="206" y="2969"/>
                  <a:pt x="206" y="2786"/>
                </a:cubicBezTo>
                <a:cubicBezTo>
                  <a:pt x="206" y="508"/>
                  <a:pt x="206" y="508"/>
                  <a:pt x="206" y="508"/>
                </a:cubicBezTo>
                <a:cubicBezTo>
                  <a:pt x="206" y="325"/>
                  <a:pt x="348" y="195"/>
                  <a:pt x="521" y="195"/>
                </a:cubicBezTo>
                <a:cubicBezTo>
                  <a:pt x="2620" y="195"/>
                  <a:pt x="2620" y="195"/>
                  <a:pt x="2620" y="195"/>
                </a:cubicBezTo>
                <a:cubicBezTo>
                  <a:pt x="2793" y="195"/>
                  <a:pt x="2863" y="325"/>
                  <a:pt x="2863" y="508"/>
                </a:cubicBezTo>
                <a:cubicBezTo>
                  <a:pt x="2863" y="1343"/>
                  <a:pt x="2863" y="1343"/>
                  <a:pt x="2863" y="1343"/>
                </a:cubicBezTo>
                <a:cubicBezTo>
                  <a:pt x="2863" y="1384"/>
                  <a:pt x="2927" y="1418"/>
                  <a:pt x="2966" y="1418"/>
                </a:cubicBezTo>
                <a:cubicBezTo>
                  <a:pt x="3005" y="1418"/>
                  <a:pt x="3076" y="1384"/>
                  <a:pt x="3076" y="1343"/>
                </a:cubicBezTo>
                <a:cubicBezTo>
                  <a:pt x="3076" y="482"/>
                  <a:pt x="3076" y="482"/>
                  <a:pt x="3076" y="482"/>
                </a:cubicBezTo>
                <a:cubicBezTo>
                  <a:pt x="3076" y="217"/>
                  <a:pt x="2878" y="0"/>
                  <a:pt x="2627" y="0"/>
                </a:cubicBezTo>
                <a:cubicBezTo>
                  <a:pt x="456" y="0"/>
                  <a:pt x="456" y="0"/>
                  <a:pt x="456" y="0"/>
                </a:cubicBezTo>
                <a:cubicBezTo>
                  <a:pt x="205" y="0"/>
                  <a:pt x="0" y="217"/>
                  <a:pt x="0" y="482"/>
                </a:cubicBezTo>
                <a:cubicBezTo>
                  <a:pt x="0" y="2786"/>
                  <a:pt x="0" y="2786"/>
                  <a:pt x="0" y="2786"/>
                </a:cubicBezTo>
                <a:cubicBezTo>
                  <a:pt x="0" y="3051"/>
                  <a:pt x="257" y="3268"/>
                  <a:pt x="508" y="3268"/>
                </a:cubicBezTo>
                <a:cubicBezTo>
                  <a:pt x="1606" y="3268"/>
                  <a:pt x="1606" y="3268"/>
                  <a:pt x="1606" y="3268"/>
                </a:cubicBezTo>
                <a:cubicBezTo>
                  <a:pt x="1645" y="3268"/>
                  <a:pt x="1677" y="3215"/>
                  <a:pt x="1677" y="3174"/>
                </a:cubicBezTo>
                <a:cubicBezTo>
                  <a:pt x="1677" y="3132"/>
                  <a:pt x="1645" y="3066"/>
                  <a:pt x="1606" y="3066"/>
                </a:cubicBezTo>
                <a:close/>
                <a:moveTo>
                  <a:pt x="657" y="1832"/>
                </a:moveTo>
                <a:cubicBezTo>
                  <a:pt x="614" y="1832"/>
                  <a:pt x="579" y="1902"/>
                  <a:pt x="579" y="1946"/>
                </a:cubicBezTo>
                <a:cubicBezTo>
                  <a:pt x="579" y="1991"/>
                  <a:pt x="614" y="2042"/>
                  <a:pt x="657" y="2042"/>
                </a:cubicBezTo>
                <a:cubicBezTo>
                  <a:pt x="1553" y="2042"/>
                  <a:pt x="1553" y="2042"/>
                  <a:pt x="1553" y="2042"/>
                </a:cubicBezTo>
                <a:cubicBezTo>
                  <a:pt x="1596" y="2042"/>
                  <a:pt x="1631" y="1991"/>
                  <a:pt x="1631" y="1946"/>
                </a:cubicBezTo>
                <a:cubicBezTo>
                  <a:pt x="1631" y="1902"/>
                  <a:pt x="1596" y="1832"/>
                  <a:pt x="1553" y="1832"/>
                </a:cubicBezTo>
                <a:lnTo>
                  <a:pt x="657" y="1832"/>
                </a:lnTo>
                <a:close/>
                <a:moveTo>
                  <a:pt x="2515" y="507"/>
                </a:moveTo>
                <a:cubicBezTo>
                  <a:pt x="641" y="507"/>
                  <a:pt x="641" y="507"/>
                  <a:pt x="641" y="507"/>
                </a:cubicBezTo>
                <a:cubicBezTo>
                  <a:pt x="607" y="507"/>
                  <a:pt x="581" y="551"/>
                  <a:pt x="581" y="596"/>
                </a:cubicBezTo>
                <a:cubicBezTo>
                  <a:pt x="581" y="641"/>
                  <a:pt x="607" y="698"/>
                  <a:pt x="641" y="698"/>
                </a:cubicBezTo>
                <a:cubicBezTo>
                  <a:pt x="2515" y="698"/>
                  <a:pt x="2515" y="698"/>
                  <a:pt x="2515" y="698"/>
                </a:cubicBezTo>
                <a:cubicBezTo>
                  <a:pt x="2547" y="698"/>
                  <a:pt x="2575" y="641"/>
                  <a:pt x="2575" y="596"/>
                </a:cubicBezTo>
                <a:cubicBezTo>
                  <a:pt x="2575" y="551"/>
                  <a:pt x="2549" y="507"/>
                  <a:pt x="2515" y="507"/>
                </a:cubicBezTo>
                <a:close/>
                <a:moveTo>
                  <a:pt x="2515" y="507"/>
                </a:moveTo>
                <a:cubicBezTo>
                  <a:pt x="2515" y="507"/>
                  <a:pt x="2515" y="507"/>
                  <a:pt x="2515" y="507"/>
                </a:cubicBezTo>
              </a:path>
            </a:pathLst>
          </a:custGeom>
          <a:solidFill>
            <a:schemeClr val="bg1"/>
          </a:solidFill>
          <a:ln>
            <a:noFill/>
          </a:ln>
        </p:spPr>
        <p:txBody>
          <a:bodyPr vert="horz" wrap="square" lIns="91440" tIns="45720" rIns="91440" bIns="45720" numCol="1" anchor="t" anchorCtr="0" compatLnSpc="1"/>
          <a:lstStyle/>
          <a:p>
            <a:endParaRPr lang="zh-CN" altLang="en-US" dirty="0"/>
          </a:p>
        </p:txBody>
      </p:sp>
      <p:pic>
        <p:nvPicPr>
          <p:cNvPr id="8" name="图片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684587"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nvGrpSpPr>
        <p:grpSpPr>
          <a:xfrm>
            <a:off x="0" y="0"/>
            <a:ext cx="3982720" cy="1471930"/>
            <a:chOff x="606" y="1085"/>
            <a:chExt cx="6272" cy="2318"/>
          </a:xfrm>
        </p:grpSpPr>
        <p:sp>
          <p:nvSpPr>
            <p:cNvPr id="10" name="矩形 9"/>
            <p:cNvSpPr/>
            <p:nvPr/>
          </p:nvSpPr>
          <p:spPr>
            <a:xfrm>
              <a:off x="606" y="1085"/>
              <a:ext cx="5698" cy="1598"/>
            </a:xfrm>
            <a:prstGeom prst="rect">
              <a:avLst/>
            </a:prstGeom>
            <a:noFill/>
            <a:ln>
              <a:noFill/>
            </a:ln>
          </p:spPr>
          <p:txBody>
            <a:bodyPr wrap="square" rtlCol="0" anchor="t">
              <a:spAutoFit/>
            </a:bodyPr>
            <a:lstStyle/>
            <a:p>
              <a:pPr algn="ctr"/>
              <a:r>
                <a:rPr lang="zh-CN" altLang="en-US" sz="6000" b="1" kern="100" dirty="0">
                  <a:solidFill>
                    <a:srgbClr val="002060"/>
                  </a:solidFill>
                  <a:latin typeface="微软雅黑" panose="020B0503020204020204" pitchFamily="34" charset="-122"/>
                  <a:ea typeface="微软雅黑" panose="020B0503020204020204" pitchFamily="34" charset="-122"/>
                  <a:cs typeface="+mn-ea"/>
                </a:rPr>
                <a:t>活动介绍</a:t>
              </a:r>
            </a:p>
          </p:txBody>
        </p:sp>
        <p:sp>
          <p:nvSpPr>
            <p:cNvPr id="37" name="文本框 36"/>
            <p:cNvSpPr txBox="1"/>
            <p:nvPr/>
          </p:nvSpPr>
          <p:spPr>
            <a:xfrm>
              <a:off x="990" y="2581"/>
              <a:ext cx="5888" cy="822"/>
            </a:xfrm>
            <a:prstGeom prst="rect">
              <a:avLst/>
            </a:prstGeom>
            <a:noFill/>
          </p:spPr>
          <p:txBody>
            <a:bodyPr wrap="none" rtlCol="0">
              <a:spAutoFit/>
            </a:bodyPr>
            <a:lstStyle/>
            <a:p>
              <a:pPr algn="l">
                <a:buClrTx/>
                <a:buSzTx/>
                <a:buFontTx/>
              </a:pPr>
              <a:r>
                <a:rPr lang="en-US" altLang="zh-CN" sz="2800" dirty="0">
                  <a:latin typeface="方正舒体" panose="02010601030101010101" charset="-122"/>
                  <a:ea typeface="方正舒体" panose="02010601030101010101" charset="-122"/>
                  <a:cs typeface="方正舒体" panose="02010601030101010101" charset="-122"/>
                </a:rPr>
                <a:t>——学霸有约、追光班</a:t>
              </a:r>
            </a:p>
          </p:txBody>
        </p:sp>
      </p:grpSp>
      <p:grpSp>
        <p:nvGrpSpPr>
          <p:cNvPr id="4" name="组合 3"/>
          <p:cNvGrpSpPr/>
          <p:nvPr>
            <p:custDataLst>
              <p:tags r:id="rId1"/>
            </p:custDataLst>
          </p:nvPr>
        </p:nvGrpSpPr>
        <p:grpSpPr>
          <a:xfrm>
            <a:off x="557659" y="1701994"/>
            <a:ext cx="1903671" cy="4381687"/>
            <a:chOff x="1187495" y="1531216"/>
            <a:chExt cx="1420818" cy="3270302"/>
          </a:xfrm>
        </p:grpSpPr>
        <p:sp>
          <p:nvSpPr>
            <p:cNvPr id="11" name="矩形 10"/>
            <p:cNvSpPr/>
            <p:nvPr>
              <p:custDataLst>
                <p:tags r:id="rId5"/>
              </p:custDataLst>
            </p:nvPr>
          </p:nvSpPr>
          <p:spPr>
            <a:xfrm>
              <a:off x="1187495" y="2849752"/>
              <a:ext cx="1420818" cy="1951766"/>
            </a:xfrm>
            <a:prstGeom prst="rect">
              <a:avLst/>
            </a:prstGeom>
          </p:spPr>
          <p:txBody>
            <a:bodyPr lIns="0" tIns="0" rIns="0" bIns="0" anchor="t" anchorCtr="0">
              <a:noAutofit/>
            </a:bodyPr>
            <a:lstStyle/>
            <a:p>
              <a:pPr algn="ctr">
                <a:lnSpc>
                  <a:spcPct val="130000"/>
                </a:lnSpc>
              </a:pPr>
              <a:r>
                <a:rPr lang="zh-CN" altLang="en-US" sz="2400" dirty="0">
                  <a:latin typeface="华文行楷" panose="02010800040101010101" charset="-122"/>
                  <a:ea typeface="华文行楷" panose="02010800040101010101" charset="-122"/>
                  <a:sym typeface="+mn-ea"/>
                </a:rPr>
                <a:t>邀请成绩优异的同年级同学或是学长学姐，一对一面对面的解决同学在学习上的疑惑</a:t>
              </a:r>
              <a:endParaRPr lang="zh-CN" altLang="en-US" sz="2400" dirty="0">
                <a:latin typeface="华文行楷" panose="02010800040101010101" charset="-122"/>
                <a:ea typeface="华文行楷" panose="02010800040101010101" charset="-122"/>
              </a:endParaRPr>
            </a:p>
            <a:p>
              <a:pPr algn="ctr">
                <a:lnSpc>
                  <a:spcPct val="130000"/>
                </a:lnSpc>
              </a:pPr>
              <a:endParaRPr lang="zh-CN" altLang="en-US" sz="2400" dirty="0">
                <a:latin typeface="华文行楷" panose="02010800040101010101" charset="-122"/>
                <a:ea typeface="华文行楷" panose="02010800040101010101" charset="-122"/>
                <a:sym typeface="Arial" panose="020B0604020202020204" pitchFamily="34" charset="0"/>
              </a:endParaRPr>
            </a:p>
          </p:txBody>
        </p:sp>
        <p:sp>
          <p:nvSpPr>
            <p:cNvPr id="15" name="任意多边形 14"/>
            <p:cNvSpPr/>
            <p:nvPr>
              <p:custDataLst>
                <p:tags r:id="rId6"/>
              </p:custDataLst>
            </p:nvPr>
          </p:nvSpPr>
          <p:spPr>
            <a:xfrm>
              <a:off x="1432095" y="1531216"/>
              <a:ext cx="932260" cy="932257"/>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a:solidFill>
                <a:srgbClr val="0F6FC6"/>
              </a:solidFill>
            </a:ln>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学霸</a:t>
              </a:r>
            </a:p>
            <a:p>
              <a:pPr algn="ct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有约</a:t>
              </a:r>
              <a:endParaRPr lang="en-US" altLang="zh-CN" sz="2000">
                <a:solidFill>
                  <a:srgbClr val="0F6FC6">
                    <a:lumMod val="75000"/>
                  </a:srgbClr>
                </a:solidFill>
                <a:latin typeface="Calibri Light" panose="020F0302020204030204" charset="0"/>
                <a:ea typeface="+mn-ea"/>
                <a:cs typeface="+mn-ea"/>
                <a:sym typeface="Arial" panose="020B0604020202020204" pitchFamily="34" charset="0"/>
              </a:endParaRPr>
            </a:p>
          </p:txBody>
        </p:sp>
      </p:grpSp>
      <p:grpSp>
        <p:nvGrpSpPr>
          <p:cNvPr id="16" name="组合 15"/>
          <p:cNvGrpSpPr/>
          <p:nvPr>
            <p:custDataLst>
              <p:tags r:id="rId2"/>
            </p:custDataLst>
          </p:nvPr>
        </p:nvGrpSpPr>
        <p:grpSpPr>
          <a:xfrm>
            <a:off x="2791574" y="1701994"/>
            <a:ext cx="1903671" cy="4381154"/>
            <a:chOff x="3032518" y="1538799"/>
            <a:chExt cx="1420818" cy="3269904"/>
          </a:xfrm>
        </p:grpSpPr>
        <p:sp>
          <p:nvSpPr>
            <p:cNvPr id="17" name="任意多边形 16"/>
            <p:cNvSpPr/>
            <p:nvPr>
              <p:custDataLst>
                <p:tags r:id="rId3"/>
              </p:custDataLst>
            </p:nvPr>
          </p:nvSpPr>
          <p:spPr>
            <a:xfrm>
              <a:off x="3276797" y="1538799"/>
              <a:ext cx="932260" cy="932257"/>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a:solidFill>
                <a:srgbClr val="0F6FC6"/>
              </a:solidFill>
            </a:ln>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buClrTx/>
                <a:buSzTx/>
                <a:buFontTx/>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追光班</a:t>
              </a:r>
              <a:endParaRPr lang="en-US" altLang="zh-CN" sz="2000">
                <a:solidFill>
                  <a:srgbClr val="0F6FC6">
                    <a:lumMod val="75000"/>
                  </a:srgbClr>
                </a:solidFill>
                <a:latin typeface="Calibri Light" panose="020F0302020204030204" charset="0"/>
                <a:ea typeface="+mn-ea"/>
                <a:cs typeface="+mn-ea"/>
                <a:sym typeface="Arial" panose="020B0604020202020204" pitchFamily="34" charset="0"/>
              </a:endParaRPr>
            </a:p>
          </p:txBody>
        </p:sp>
        <p:sp>
          <p:nvSpPr>
            <p:cNvPr id="19" name="矩形 18"/>
            <p:cNvSpPr/>
            <p:nvPr>
              <p:custDataLst>
                <p:tags r:id="rId4"/>
              </p:custDataLst>
            </p:nvPr>
          </p:nvSpPr>
          <p:spPr>
            <a:xfrm>
              <a:off x="3032518" y="2856937"/>
              <a:ext cx="1420818" cy="1951766"/>
            </a:xfrm>
            <a:prstGeom prst="rect">
              <a:avLst/>
            </a:prstGeom>
          </p:spPr>
          <p:txBody>
            <a:bodyPr lIns="0" tIns="0" rIns="0" bIns="0" anchor="t" anchorCtr="0">
              <a:noAutofit/>
            </a:bodyPr>
            <a:lstStyle/>
            <a:p>
              <a:pPr algn="ctr">
                <a:lnSpc>
                  <a:spcPct val="130000"/>
                </a:lnSpc>
              </a:pPr>
              <a:r>
                <a:rPr lang="zh-CN" altLang="en-US" sz="2400" dirty="0">
                  <a:latin typeface="华文行楷" panose="02010800040101010101" charset="-122"/>
                  <a:ea typeface="华文行楷" panose="02010800040101010101" charset="-122"/>
                  <a:sym typeface="+mn-ea"/>
                </a:rPr>
                <a:t>定期组织学业有困难的同学集体自习，安排人员进行签到管理，以及学霸现场答疑 </a:t>
              </a:r>
              <a:endParaRPr lang="zh-CN" altLang="en-US" sz="2400" dirty="0">
                <a:latin typeface="华文行楷" panose="02010800040101010101" charset="-122"/>
                <a:ea typeface="华文行楷" panose="02010800040101010101" charset="-122"/>
              </a:endParaRPr>
            </a:p>
            <a:p>
              <a:pPr algn="ctr">
                <a:lnSpc>
                  <a:spcPct val="130000"/>
                </a:lnSpc>
              </a:pPr>
              <a:endParaRPr lang="zh-CN" altLang="en-US" sz="2400" dirty="0">
                <a:latin typeface="华文行楷" panose="02010800040101010101" charset="-122"/>
                <a:ea typeface="华文行楷" panose="02010800040101010101" charset="-122"/>
                <a:sym typeface="Arial" panose="020B0604020202020204" pitchFamily="34" charset="0"/>
              </a:endParaRPr>
            </a:p>
          </p:txBody>
        </p:sp>
      </p:grpSp>
      <p:pic>
        <p:nvPicPr>
          <p:cNvPr id="20" name="图片 19" descr="追光班"/>
          <p:cNvPicPr>
            <a:picLocks noChangeAspect="1"/>
          </p:cNvPicPr>
          <p:nvPr/>
        </p:nvPicPr>
        <p:blipFill>
          <a:blip r:embed="rId10"/>
          <a:stretch>
            <a:fillRect/>
          </a:stretch>
        </p:blipFill>
        <p:spPr>
          <a:xfrm>
            <a:off x="4925695" y="1035050"/>
            <a:ext cx="3441065" cy="2581910"/>
          </a:xfrm>
          <a:prstGeom prst="rect">
            <a:avLst/>
          </a:prstGeom>
        </p:spPr>
      </p:pic>
      <p:pic>
        <p:nvPicPr>
          <p:cNvPr id="23" name="图片 22" descr="追光"/>
          <p:cNvPicPr>
            <a:picLocks noChangeAspect="1"/>
          </p:cNvPicPr>
          <p:nvPr/>
        </p:nvPicPr>
        <p:blipFill>
          <a:blip r:embed="rId11"/>
          <a:stretch>
            <a:fillRect/>
          </a:stretch>
        </p:blipFill>
        <p:spPr>
          <a:xfrm>
            <a:off x="4925695" y="3916680"/>
            <a:ext cx="3441065" cy="2580640"/>
          </a:xfrm>
          <a:prstGeom prst="rect">
            <a:avLst/>
          </a:prstGeom>
        </p:spPr>
      </p:pic>
      <p:pic>
        <p:nvPicPr>
          <p:cNvPr id="24" name="图片 23" descr="MUB}_)OPIB0JF[HIE[JJM3J"/>
          <p:cNvPicPr>
            <a:picLocks noChangeAspect="1"/>
          </p:cNvPicPr>
          <p:nvPr/>
        </p:nvPicPr>
        <p:blipFill>
          <a:blip r:embed="rId12"/>
          <a:stretch>
            <a:fillRect/>
          </a:stretch>
        </p:blipFill>
        <p:spPr>
          <a:xfrm>
            <a:off x="8522335" y="1035050"/>
            <a:ext cx="3567430" cy="2581275"/>
          </a:xfrm>
          <a:prstGeom prst="rect">
            <a:avLst/>
          </a:prstGeom>
        </p:spPr>
      </p:pic>
      <p:pic>
        <p:nvPicPr>
          <p:cNvPr id="25" name="图片 24" descr="BFB2C9133BDC9CFC0747E51DAD6BD32E"/>
          <p:cNvPicPr>
            <a:picLocks noChangeAspect="1"/>
          </p:cNvPicPr>
          <p:nvPr/>
        </p:nvPicPr>
        <p:blipFill>
          <a:blip r:embed="rId13"/>
          <a:srcRect r="20081"/>
          <a:stretch>
            <a:fillRect/>
          </a:stretch>
        </p:blipFill>
        <p:spPr>
          <a:xfrm>
            <a:off x="8496935" y="3916680"/>
            <a:ext cx="3695065" cy="2560320"/>
          </a:xfrm>
          <a:prstGeom prst="rect">
            <a:avLst/>
          </a:prstGeom>
        </p:spPr>
      </p:pic>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0_4*i*31"/>
  <p:tag name="KSO_WM_TEMPLATE_CATEGORY" val="diagram"/>
  <p:tag name="KSO_WM_TEMPLATE_INDEX" val="160330"/>
  <p:tag name="KSO_WM_UNIT_INDEX" val="3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10"/>
  <p:tag name="KSO_WM_UNIT_ID" val="diagram160330_4*m_i*1_10"/>
  <p:tag name="KSO_WM_UNIT_CLEAR" val="1"/>
  <p:tag name="KSO_WM_UNIT_LAYERLEVEL" val="1_1"/>
  <p:tag name="KSO_WM_DIAGRAM_GROUP_CODE" val="m1-1"/>
  <p:tag name="KSO_WM_UNIT_TEXT_FILL_FORE_SCHEMECOLOR_INDEX" val="2"/>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11"/>
  <p:tag name="KSO_WM_UNIT_ID" val="diagram160330_4*m_i*1_11"/>
  <p:tag name="KSO_WM_UNIT_CLEAR" val="1"/>
  <p:tag name="KSO_WM_UNIT_LAYERLEVEL" val="1_1"/>
  <p:tag name="KSO_WM_DIAGRAM_GROUP_CODE" val="m1-1"/>
  <p:tag name="KSO_WM_UNIT_FILL_FORE_SCHEMECOLOR_INDEX" val="7"/>
  <p:tag name="KSO_WM_UNIT_FILL_TYPE" val="1"/>
  <p:tag name="KSO_WM_UNIT_TEXT_FILL_FORE_SCHEMECOLOR_INDEX" val="14"/>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a"/>
  <p:tag name="KSO_WM_UNIT_INDEX" val="1_3_1"/>
  <p:tag name="KSO_WM_UNIT_ID" val="diagram160330_4*m_h_a*1_3_1"/>
  <p:tag name="KSO_WM_UNIT_CLEAR" val="1"/>
  <p:tag name="KSO_WM_UNIT_LAYERLEVEL" val="1_1_1"/>
  <p:tag name="KSO_WM_UNIT_VALUE" val="26"/>
  <p:tag name="KSO_WM_UNIT_HIGHLIGHT" val="0"/>
  <p:tag name="KSO_WM_UNIT_COMPATIBLE" val="0"/>
  <p:tag name="KSO_WM_UNIT_PRESET_TEXT_INDEX" val="3"/>
  <p:tag name="KSO_WM_UNIT_PRESET_TEXT_LEN" val="12"/>
  <p:tag name="KSO_WM_DIAGRAM_GROUP_CODE" val="m1-1"/>
  <p:tag name="KSO_WM_UNIT_TEXT_FILL_FORE_SCHEMECOLOR_INDEX" val="7"/>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f"/>
  <p:tag name="KSO_WM_UNIT_INDEX" val="1_3_1"/>
  <p:tag name="KSO_WM_UNIT_ID" val="diagram160330_4*m_h_f*1_3_1"/>
  <p:tag name="KSO_WM_UNIT_CLEAR" val="1"/>
  <p:tag name="KSO_WM_UNIT_LAYERLEVEL" val="1_1_1"/>
  <p:tag name="KSO_WM_UNIT_VALUE" val="39"/>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8"/>
  <p:tag name="KSO_WM_UNIT_ID" val="diagram160330_4*m_i*1_8"/>
  <p:tag name="KSO_WM_UNIT_CLEAR" val="1"/>
  <p:tag name="KSO_WM_UNIT_LAYERLEVEL" val="1_1"/>
  <p:tag name="KSO_WM_DIAGRAM_GROUP_CODE" val="m1-1"/>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9"/>
  <p:tag name="KSO_WM_UNIT_ID" val="diagram160330_4*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a"/>
  <p:tag name="KSO_WM_UNIT_INDEX" val="1_1_1"/>
  <p:tag name="KSO_WM_UNIT_ID" val="diagram160330_4*m_h_a*1_1_1"/>
  <p:tag name="KSO_WM_UNIT_CLEAR" val="1"/>
  <p:tag name="KSO_WM_UNIT_LAYERLEVEL" val="1_1_1"/>
  <p:tag name="KSO_WM_UNIT_VALUE" val="26"/>
  <p:tag name="KSO_WM_UNIT_HIGHLIGHT" val="0"/>
  <p:tag name="KSO_WM_UNIT_COMPATIBLE" val="0"/>
  <p:tag name="KSO_WM_UNIT_PRESET_TEXT_INDEX" val="3"/>
  <p:tag name="KSO_WM_UNIT_PRESET_TEXT_LEN" val="12"/>
  <p:tag name="KSO_WM_DIAGRAM_GROUP_CODE" val="m1-1"/>
  <p:tag name="KSO_WM_UNIT_TEXT_FILL_FORE_SCHEMECOLOR_INDEX" val="5"/>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f"/>
  <p:tag name="KSO_WM_UNIT_INDEX" val="1_1_1"/>
  <p:tag name="KSO_WM_UNIT_ID" val="diagram160330_4*m_h_f*1_1_1"/>
  <p:tag name="KSO_WM_UNIT_CLEAR" val="1"/>
  <p:tag name="KSO_WM_UNIT_LAYERLEVEL" val="1_1_1"/>
  <p:tag name="KSO_WM_UNIT_VALUE" val="39"/>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6"/>
  <p:tag name="KSO_WM_UNIT_ID" val="diagram160330_4*m_i*1_6"/>
  <p:tag name="KSO_WM_UNIT_CLEAR" val="1"/>
  <p:tag name="KSO_WM_UNIT_LAYERLEVEL" val="1_1"/>
  <p:tag name="KSO_WM_DIAGRAM_GROUP_CODE" val="m1-1"/>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7"/>
  <p:tag name="KSO_WM_UNIT_ID" val="diagram160330_4*m_i*1_7"/>
  <p:tag name="KSO_WM_UNIT_CLEAR" val="1"/>
  <p:tag name="KSO_WM_UNIT_LAYERLEVEL" val="1_1"/>
  <p:tag name="KSO_WM_DIAGRAM_GROUP_CODE" val="m1-1"/>
  <p:tag name="KSO_WM_UNIT_FILL_FORE_SCHEMECOLOR_INDEX" val="8"/>
  <p:tag name="KSO_WM_UNIT_FILL_TYPE" val="1"/>
  <p:tag name="KSO_WM_UNIT_TEXT_FILL_FORE_SCHEMECOLOR_INDEX" val="14"/>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a"/>
  <p:tag name="KSO_WM_UNIT_INDEX" val="1_4_1"/>
  <p:tag name="KSO_WM_UNIT_ID" val="diagram160330_4*m_h_a*1_4_1"/>
  <p:tag name="KSO_WM_UNIT_CLEAR" val="1"/>
  <p:tag name="KSO_WM_UNIT_LAYERLEVEL" val="1_1_1"/>
  <p:tag name="KSO_WM_UNIT_VALUE" val="26"/>
  <p:tag name="KSO_WM_UNIT_HIGHLIGHT" val="0"/>
  <p:tag name="KSO_WM_UNIT_COMPATIBLE" val="0"/>
  <p:tag name="KSO_WM_UNIT_PRESET_TEXT_INDEX" val="3"/>
  <p:tag name="KSO_WM_UNIT_PRESET_TEXT_LEN" val="12"/>
  <p:tag name="KSO_WM_DIAGRAM_GROUP_CODE" val="m1-1"/>
  <p:tag name="KSO_WM_UNIT_TEXT_FILL_FORE_SCHEMECOLOR_INDEX" val="8"/>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f"/>
  <p:tag name="KSO_WM_UNIT_INDEX" val="1_4_1"/>
  <p:tag name="KSO_WM_UNIT_ID" val="diagram160330_4*m_h_f*1_4_1"/>
  <p:tag name="KSO_WM_UNIT_CLEAR" val="1"/>
  <p:tag name="KSO_WM_UNIT_LAYERLEVEL" val="1_1_1"/>
  <p:tag name="KSO_WM_UNIT_VALUE" val="39"/>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a"/>
  <p:tag name="KSO_WM_UNIT_INDEX" val="1_2_1"/>
  <p:tag name="KSO_WM_UNIT_ID" val="diagram160330_4*m_h_a*1_2_1"/>
  <p:tag name="KSO_WM_UNIT_CLEAR" val="1"/>
  <p:tag name="KSO_WM_UNIT_LAYERLEVEL" val="1_1_1"/>
  <p:tag name="KSO_WM_UNIT_VALUE" val="26"/>
  <p:tag name="KSO_WM_UNIT_HIGHLIGHT" val="0"/>
  <p:tag name="KSO_WM_UNIT_COMPATIBLE" val="0"/>
  <p:tag name="KSO_WM_UNIT_PRESET_TEXT_INDEX" val="3"/>
  <p:tag name="KSO_WM_UNIT_PRESET_TEXT_LEN" val="12"/>
  <p:tag name="KSO_WM_DIAGRAM_GROUP_CODE" val="m1-1"/>
  <p:tag name="KSO_WM_UNIT_TEXT_FILL_FORE_SCHEMECOLOR_INDEX" val="6"/>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f"/>
  <p:tag name="KSO_WM_UNIT_INDEX" val="1_2_1"/>
  <p:tag name="KSO_WM_UNIT_ID" val="diagram160330_4*m_h_f*1_2_1"/>
  <p:tag name="KSO_WM_UNIT_CLEAR" val="1"/>
  <p:tag name="KSO_WM_UNIT_LAYERLEVEL" val="1_1_1"/>
  <p:tag name="KSO_WM_UNIT_VALUE" val="39"/>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4"/>
  <p:tag name="KSO_WM_UNIT_ID" val="diagram160330_4*m_i*1_4"/>
  <p:tag name="KSO_WM_UNIT_CLEAR" val="1"/>
  <p:tag name="KSO_WM_UNIT_LAYERLEVEL" val="1_1"/>
  <p:tag name="KSO_WM_DIAGRAM_GROUP_CODE" val="m1-1"/>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5"/>
  <p:tag name="KSO_WM_UNIT_ID" val="diagram160330_4*m_i*1_5"/>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7_3*i*0"/>
  <p:tag name="KSO_WM_TEMPLATE_CATEGORY" val="diagram"/>
  <p:tag name="KSO_WM_TEMPLATE_INDEX" val="160197"/>
  <p:tag name="KSO_WM_UNIT_INDEX" val="0"/>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7_3*i*11"/>
  <p:tag name="KSO_WM_TEMPLATE_CATEGORY" val="diagram"/>
  <p:tag name="KSO_WM_TEMPLATE_INDEX" val="160197"/>
  <p:tag name="KSO_WM_UNIT_INDEX" val="1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7_3*i*22"/>
  <p:tag name="KSO_WM_TEMPLATE_CATEGORY" val="diagram"/>
  <p:tag name="KSO_WM_TEMPLATE_INDEX" val="160197"/>
  <p:tag name="KSO_WM_UNIT_INDEX" val="22"/>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45,&quot;width&quot;:7838}"/>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7_3*i*33"/>
  <p:tag name="KSO_WM_TEMPLATE_CATEGORY" val="diagram"/>
  <p:tag name="KSO_WM_TEMPLATE_INDEX" val="160197"/>
  <p:tag name="KSO_WM_UNIT_INDEX" val="33"/>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7"/>
  <p:tag name="KSO_WM_UNIT_ID" val="diagram160197_3*m_i*1_17"/>
  <p:tag name="KSO_WM_UNIT_CLEAR" val="1"/>
  <p:tag name="KSO_WM_UNIT_LAYERLEVEL" val="1_1"/>
  <p:tag name="KSO_WM_UNIT_LINE_FORE_SCHEMECOLOR_INDEX" val="13"/>
  <p:tag name="KSO_WM_UNIT_LINE_FILL_TYPE" val="2"/>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5"/>
  <p:tag name="KSO_WM_UNIT_ID" val="diagram160197_3*m_i*1_15"/>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3"/>
  <p:tag name="KSO_WM_UNIT_ID" val="diagram160197_3*m_i*1_13"/>
  <p:tag name="KSO_WM_UNIT_CLEAR" val="1"/>
  <p:tag name="KSO_WM_UNIT_LAYERLEVEL" val="1_1"/>
  <p:tag name="KSO_WM_UNIT_LINE_FORE_SCHEMECOLOR_INDEX" val="14"/>
  <p:tag name="KSO_WM_UNIT_LINE_FILL_TYPE" val="2"/>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4"/>
  <p:tag name="KSO_WM_UNIT_ID" val="diagram160197_3*m_i*1_14"/>
  <p:tag name="KSO_WM_UNIT_CLEAR" val="1"/>
  <p:tag name="KSO_WM_UNIT_LAYERLEVEL" val="1_1"/>
  <p:tag name="KSO_WM_UNIT_FILL_FORE_SCHEMECOLOR_INDEX" val="5"/>
  <p:tag name="KSO_WM_UNIT_FILL_TYPE" val="1"/>
  <p:tag name="KSO_WM_UNIT_TEXT_FILL_FORE_SCHEMECOLOR_INDEX" val="2"/>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UNIT_TYPE" val="m_h_f"/>
  <p:tag name="KSO_WM_UNIT_INDEX" val="1_3_1"/>
  <p:tag name="KSO_WM_UNIT_ID" val="diagram160197_3*m_h_f*1_3_1"/>
  <p:tag name="KSO_WM_UNIT_CLEAR" val="1"/>
  <p:tag name="KSO_WM_UNIT_LAYERLEVEL" val="1_1_1"/>
  <p:tag name="KSO_WM_UNIT_VALUE" val="2"/>
  <p:tag name="KSO_WM_UNIT_HIGHLIGHT" val="0"/>
  <p:tag name="KSO_WM_UNIT_COMPATIBLE" val="0"/>
  <p:tag name="KSO_WM_DIAGRAM_GROUP_CODE" val="m1-1"/>
  <p:tag name="KSO_WM_UNIT_PRESET_TEXT" val="ENIM"/>
  <p:tag name="KSO_WM_UNIT_TEXT_FILL_FORE_SCHEMECOLOR_INDEX" val="14"/>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1"/>
  <p:tag name="KSO_WM_UNIT_ID" val="diagram160197_3*m_i*1_11"/>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9"/>
  <p:tag name="KSO_WM_UNIT_ID" val="diagram160197_3*m_i*1_9"/>
  <p:tag name="KSO_WM_UNIT_CLEAR" val="1"/>
  <p:tag name="KSO_WM_UNIT_LAYERLEVEL" val="1_1"/>
  <p:tag name="KSO_WM_UNIT_LINE_FORE_SCHEMECOLOR_INDEX" val="14"/>
  <p:tag name="KSO_WM_UNIT_LINE_FILL_TYPE" val="2"/>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0"/>
  <p:tag name="KSO_WM_UNIT_ID" val="diagram160197_3*m_i*1_10"/>
  <p:tag name="KSO_WM_UNIT_CLEAR" val="1"/>
  <p:tag name="KSO_WM_UNIT_LAYERLEVEL" val="1_1"/>
  <p:tag name="KSO_WM_UNIT_FILL_FORE_SCHEMECOLOR_INDEX" val="5"/>
  <p:tag name="KSO_WM_UNIT_FILL_TYPE" val="1"/>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UNIT_TYPE" val="m_h_f"/>
  <p:tag name="KSO_WM_UNIT_INDEX" val="1_2_1"/>
  <p:tag name="KSO_WM_UNIT_ID" val="diagram160197_3*m_h_f*1_2_1"/>
  <p:tag name="KSO_WM_UNIT_CLEAR" val="1"/>
  <p:tag name="KSO_WM_UNIT_LAYERLEVEL" val="1_1_1"/>
  <p:tag name="KSO_WM_UNIT_VALUE" val="2"/>
  <p:tag name="KSO_WM_UNIT_HIGHLIGHT" val="0"/>
  <p:tag name="KSO_WM_UNIT_COMPATIBLE" val="0"/>
  <p:tag name="KSO_WM_DIAGRAM_GROUP_CODE" val="m1-1"/>
  <p:tag name="KSO_WM_UNIT_PRESET_TEXT" val="ENIM"/>
  <p:tag name="KSO_WM_UNIT_TEXT_FILL_FORE_SCHEMECOLOR_INDEX" val="14"/>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1"/>
  <p:tag name="KSO_WM_UNIT_ID" val="diagram160330_4*m_i*1_1"/>
  <p:tag name="KSO_WM_UNIT_CLEAR" val="1"/>
  <p:tag name="KSO_WM_UNIT_LAYERLEVEL" val="1_1"/>
  <p:tag name="KSO_WM_DIAGRAM_GROUP_CODE" val="m1-1"/>
  <p:tag name="KSO_WM_UNIT_TEXT_FILL_FORE_SCHEMECOLOR_INDEX" val="2"/>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7"/>
  <p:tag name="KSO_WM_UNIT_ID" val="diagram160197_3*m_i*1_7"/>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5"/>
  <p:tag name="KSO_WM_UNIT_ID" val="diagram160197_3*m_i*1_5"/>
  <p:tag name="KSO_WM_UNIT_CLEAR" val="1"/>
  <p:tag name="KSO_WM_UNIT_LAYERLEVEL" val="1_1"/>
  <p:tag name="KSO_WM_UNIT_LINE_FORE_SCHEMECOLOR_INDEX" val="14"/>
  <p:tag name="KSO_WM_UNIT_LINE_FILL_TYPE" val="2"/>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6"/>
  <p:tag name="KSO_WM_UNIT_ID" val="diagram160197_3*m_i*1_6"/>
  <p:tag name="KSO_WM_UNIT_CLEAR" val="1"/>
  <p:tag name="KSO_WM_UNIT_LAYERLEVEL" val="1_1"/>
  <p:tag name="KSO_WM_UNIT_FILL_FORE_SCHEMECOLOR_INDEX" val="5"/>
  <p:tag name="KSO_WM_UNIT_FILL_TYPE" val="1"/>
  <p:tag name="KSO_WM_UNIT_TEXT_FILL_FORE_SCHEMECOLOR_INDEX" val="2"/>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UNIT_TYPE" val="m_h_f"/>
  <p:tag name="KSO_WM_UNIT_INDEX" val="1_4_1"/>
  <p:tag name="KSO_WM_UNIT_ID" val="diagram160197_3*m_h_f*1_4_1"/>
  <p:tag name="KSO_WM_UNIT_CLEAR" val="1"/>
  <p:tag name="KSO_WM_UNIT_LAYERLEVEL" val="1_1_1"/>
  <p:tag name="KSO_WM_UNIT_VALUE" val="2"/>
  <p:tag name="KSO_WM_UNIT_HIGHLIGHT" val="0"/>
  <p:tag name="KSO_WM_UNIT_COMPATIBLE" val="0"/>
  <p:tag name="KSO_WM_DIAGRAM_GROUP_CODE" val="m1-1"/>
  <p:tag name="KSO_WM_UNIT_PRESET_TEXT" val="ENIM"/>
  <p:tag name="KSO_WM_UNIT_TEXT_FILL_FORE_SCHEMECOLOR_INDEX" val="14"/>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3"/>
  <p:tag name="KSO_WM_UNIT_ID" val="diagram160197_3*m_i*1_3"/>
  <p:tag name="KSO_WM_UNIT_CLEAR" val="1"/>
  <p:tag name="KSO_WM_UNIT_LAYERLEVEL" val="1_1"/>
  <p:tag name="KSO_WM_UNIT_LINE_FORE_SCHEMECOLOR_INDEX" val="6"/>
  <p:tag name="KSO_WM_UNIT_LINE_FILL_TYPE" val="2"/>
  <p:tag name="KSO_WM_UNIT_TEXT_FILL_FORE_SCHEMECOLOR_INDEX" val="2"/>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
  <p:tag name="KSO_WM_UNIT_ID" val="diagram160197_3*m_i*1_1"/>
  <p:tag name="KSO_WM_UNIT_CLEAR" val="1"/>
  <p:tag name="KSO_WM_UNIT_LAYERLEVEL" val="1_1"/>
  <p:tag name="KSO_WM_UNIT_LINE_FORE_SCHEMECOLOR_INDEX" val="14"/>
  <p:tag name="KSO_WM_UNIT_LINE_FILL_TYPE" val="2"/>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2"/>
  <p:tag name="KSO_WM_UNIT_ID" val="diagram160197_3*m_i*1_2"/>
  <p:tag name="KSO_WM_UNIT_CLEAR" val="1"/>
  <p:tag name="KSO_WM_UNIT_LAYERLEVEL" val="1_1"/>
  <p:tag name="KSO_WM_UNIT_FILL_FORE_SCHEMECOLOR_INDEX" val="6"/>
  <p:tag name="KSO_WM_UNIT_FILL_TYPE" val="1"/>
  <p:tag name="KSO_WM_UNIT_TEXT_FILL_FORE_SCHEMECOLOR_INDEX" val="2"/>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UNIT_TYPE" val="m_h_f"/>
  <p:tag name="KSO_WM_UNIT_INDEX" val="1_1_1"/>
  <p:tag name="KSO_WM_UNIT_ID" val="diagram160197_3*m_h_f*1_1_1"/>
  <p:tag name="KSO_WM_UNIT_CLEAR" val="1"/>
  <p:tag name="KSO_WM_UNIT_LAYERLEVEL" val="1_1_1"/>
  <p:tag name="KSO_WM_UNIT_VALUE" val="2"/>
  <p:tag name="KSO_WM_UNIT_HIGHLIGHT" val="0"/>
  <p:tag name="KSO_WM_UNIT_COMPATIBLE" val="0"/>
  <p:tag name="KSO_WM_DIAGRAM_GROUP_CODE" val="m1-1"/>
  <p:tag name="KSO_WM_UNIT_PRESET_TEXT" val="ENIM"/>
  <p:tag name="KSO_WM_UNIT_TEXT_FILL_FORE_SCHEMECOLOR_INDEX" val="14"/>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70_4*i*2"/>
  <p:tag name="KSO_WM_TEMPLATE_CATEGORY" val="diagram"/>
  <p:tag name="KSO_WM_TEMPLATE_INDEX" val="160270"/>
  <p:tag name="KSO_WM_UNIT_INDEX" val="2"/>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70_4*i*7"/>
  <p:tag name="KSO_WM_TEMPLATE_CATEGORY" val="diagram"/>
  <p:tag name="KSO_WM_TEMPLATE_INDEX" val="160270"/>
  <p:tag name="KSO_WM_UNIT_INDEX" val="7"/>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2"/>
  <p:tag name="KSO_WM_UNIT_ID" val="diagram160330_4*m_i*1_2"/>
  <p:tag name="KSO_WM_UNIT_CLEAR" val="1"/>
  <p:tag name="KSO_WM_UNIT_LAYERLEVEL" val="1_1"/>
  <p:tag name="KSO_WM_DIAGRAM_GROUP_CODE" val="m1-1"/>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2_1"/>
  <p:tag name="KSO_WM_UNIT_ID" val="diagram160270_4*m_h_a*1_2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f"/>
  <p:tag name="KSO_WM_UNIT_INDEX" val="1_2_1"/>
  <p:tag name="KSO_WM_UNIT_ID" val="diagram160270_4*m_h_f*1_2_1"/>
  <p:tag name="KSO_WM_UNIT_CLEAR" val="1"/>
  <p:tag name="KSO_WM_UNIT_LAYERLEVEL" val="1_1_1"/>
  <p:tag name="KSO_WM_UNIT_VALUE" val="25"/>
  <p:tag name="KSO_WM_UNIT_HIGHLIGHT" val="0"/>
  <p:tag name="KSO_WM_UNIT_COMPATIBLE" val="0"/>
  <p:tag name="KSO_WM_DIAGRAM_GROUP_CODE" val="m1-1"/>
  <p:tag name="KSO_WM_UNIT_PRESET_TEXT" val="Lorem ipsum dolor sit amet consectetur adipisicing"/>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f"/>
  <p:tag name="KSO_WM_UNIT_INDEX" val="1_1_1"/>
  <p:tag name="KSO_WM_UNIT_ID" val="diagram160270_4*m_h_f*1_1_1"/>
  <p:tag name="KSO_WM_UNIT_CLEAR" val="1"/>
  <p:tag name="KSO_WM_UNIT_LAYERLEVEL" val="1_1_1"/>
  <p:tag name="KSO_WM_UNIT_VALUE" val="25"/>
  <p:tag name="KSO_WM_UNIT_HIGHLIGHT" val="0"/>
  <p:tag name="KSO_WM_UNIT_COMPATIBLE" val="0"/>
  <p:tag name="KSO_WM_DIAGRAM_GROUP_CODE" val="m1-1"/>
  <p:tag name="KSO_WM_UNIT_PRESET_TEXT" val="Lorem ipsum dolor sit amet consectetur adipisicing"/>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1_1"/>
  <p:tag name="KSO_WM_UNIT_ID" val="diagram160270_4*m_h_a*1_1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70_4*i*12"/>
  <p:tag name="KSO_WM_TEMPLATE_CATEGORY" val="diagram"/>
  <p:tag name="KSO_WM_TEMPLATE_INDEX" val="160270"/>
  <p:tag name="KSO_WM_UNIT_INDEX" val="12"/>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70_4*i*17"/>
  <p:tag name="KSO_WM_TEMPLATE_CATEGORY" val="diagram"/>
  <p:tag name="KSO_WM_TEMPLATE_INDEX" val="160270"/>
  <p:tag name="KSO_WM_UNIT_INDEX" val="17"/>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4_1"/>
  <p:tag name="KSO_WM_UNIT_ID" val="diagram160270_4*m_h_a*1_4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f"/>
  <p:tag name="KSO_WM_UNIT_INDEX" val="1_4_1"/>
  <p:tag name="KSO_WM_UNIT_ID" val="diagram160270_4*m_h_f*1_4_1"/>
  <p:tag name="KSO_WM_UNIT_CLEAR" val="1"/>
  <p:tag name="KSO_WM_UNIT_LAYERLEVEL" val="1_1_1"/>
  <p:tag name="KSO_WM_UNIT_VALUE" val="25"/>
  <p:tag name="KSO_WM_UNIT_HIGHLIGHT" val="0"/>
  <p:tag name="KSO_WM_UNIT_COMPATIBLE" val="0"/>
  <p:tag name="KSO_WM_DIAGRAM_GROUP_CODE" val="m1-1"/>
  <p:tag name="KSO_WM_UNIT_PRESET_TEXT" val="Lorem ipsum dolor sit amet consectetur adipisicing"/>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3_1"/>
  <p:tag name="KSO_WM_UNIT_ID" val="diagram160270_4*m_h_a*1_3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f"/>
  <p:tag name="KSO_WM_UNIT_INDEX" val="1_3_1"/>
  <p:tag name="KSO_WM_UNIT_ID" val="diagram160270_4*m_h_f*1_3_1"/>
  <p:tag name="KSO_WM_UNIT_CLEAR" val="1"/>
  <p:tag name="KSO_WM_UNIT_LAYERLEVEL" val="1_1_1"/>
  <p:tag name="KSO_WM_UNIT_VALUE" val="25"/>
  <p:tag name="KSO_WM_UNIT_HIGHLIGHT" val="0"/>
  <p:tag name="KSO_WM_UNIT_COMPATIBLE" val="0"/>
  <p:tag name="KSO_WM_DIAGRAM_GROUP_CODE" val="m1-1"/>
  <p:tag name="KSO_WM_UNIT_PRESET_TEXT" val="Lorem ipsum dolor sit amet consectetur adipisicing"/>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3"/>
  <p:tag name="KSO_WM_UNIT_ID" val="diagram160330_4*m_i*1_3"/>
  <p:tag name="KSO_WM_UNIT_CLEAR" val="1"/>
  <p:tag name="KSO_WM_UNIT_LAYERLEVEL" val="1_1"/>
  <p:tag name="KSO_WM_DIAGRAM_GROUP_CODE" val="m1-1"/>
  <p:tag name="KSO_WM_UNIT_TEXT_FILL_FORE_SCHEMECOLOR_INDEX" val="2"/>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425,&quot;width&quot;:11748}"/>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0_4*i*4"/>
  <p:tag name="KSO_WM_TEMPLATE_CATEGORY" val="diagram"/>
  <p:tag name="KSO_WM_TEMPLATE_INDEX" val="160330"/>
  <p:tag name="KSO_WM_UNIT_INDEX" val="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0_4*i*13"/>
  <p:tag name="KSO_WM_TEMPLATE_CATEGORY" val="diagram"/>
  <p:tag name="KSO_WM_TEMPLATE_INDEX" val="160330"/>
  <p:tag name="KSO_WM_UNIT_INDEX" val="13"/>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0_4*i*22"/>
  <p:tag name="KSO_WM_TEMPLATE_CATEGORY" val="diagram"/>
  <p:tag name="KSO_WM_TEMPLATE_INDEX" val="160330"/>
  <p:tag name="KSO_WM_UNIT_INDEX" val="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885</Words>
  <Application>Microsoft Office PowerPoint</Application>
  <PresentationFormat>宽屏</PresentationFormat>
  <Paragraphs>111</Paragraphs>
  <Slides>17</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Calibri</vt:lpstr>
      <vt:lpstr>等线</vt:lpstr>
      <vt:lpstr>Hero</vt:lpstr>
      <vt:lpstr>等线 Light</vt:lpstr>
      <vt:lpstr>方正舒体</vt:lpstr>
      <vt:lpstr>华文行楷</vt:lpstr>
      <vt:lpstr>华文新魏</vt:lpstr>
      <vt:lpstr>微软雅黑</vt:lpstr>
      <vt:lpstr>仿宋</vt:lpstr>
      <vt:lpstr>Arial</vt:lpstr>
      <vt:lpstr>Calibri Light</vt:lpstr>
      <vt:lpstr>Office 主题​​</vt:lpstr>
      <vt:lpstr>PowerPoint 演示文稿</vt:lpstr>
      <vt:lpstr>一、学业发展中心简介</vt:lpstr>
      <vt:lpstr>部门架构整体布局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石 雨桐</cp:lastModifiedBy>
  <cp:revision>35</cp:revision>
  <dcterms:created xsi:type="dcterms:W3CDTF">2020-10-14T01:50:00Z</dcterms:created>
  <dcterms:modified xsi:type="dcterms:W3CDTF">2021-12-11T04:08:03Z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TemplateUUID">
    <vt:lpwstr>v1.0_mb_T/3qKk4j/YCti31KOcnS9Q==</vt:lpwstr>
  </property>
  <property fmtid="{D5CDD505-2E9C-101B-9397-08002B2CF9AE}" pid="4" name="KSOSaveFontToCloudKey">
    <vt:lpwstr>1105223357_embed</vt:lpwstr>
  </property>
</Properties>
</file>